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29" r:id="rId1"/>
  </p:sldMasterIdLst>
  <p:notesMasterIdLst>
    <p:notesMasterId r:id="rId30"/>
  </p:notesMasterIdLst>
  <p:sldIdLst>
    <p:sldId id="288" r:id="rId2"/>
    <p:sldId id="300" r:id="rId3"/>
    <p:sldId id="297" r:id="rId4"/>
    <p:sldId id="298" r:id="rId5"/>
    <p:sldId id="274" r:id="rId6"/>
    <p:sldId id="279" r:id="rId7"/>
    <p:sldId id="264" r:id="rId8"/>
    <p:sldId id="265" r:id="rId9"/>
    <p:sldId id="266" r:id="rId10"/>
    <p:sldId id="268" r:id="rId11"/>
    <p:sldId id="272" r:id="rId12"/>
    <p:sldId id="269" r:id="rId13"/>
    <p:sldId id="270" r:id="rId14"/>
    <p:sldId id="285" r:id="rId15"/>
    <p:sldId id="291" r:id="rId16"/>
    <p:sldId id="294" r:id="rId17"/>
    <p:sldId id="295" r:id="rId18"/>
    <p:sldId id="292" r:id="rId19"/>
    <p:sldId id="293" r:id="rId20"/>
    <p:sldId id="290" r:id="rId21"/>
    <p:sldId id="262" r:id="rId22"/>
    <p:sldId id="287" r:id="rId23"/>
    <p:sldId id="286" r:id="rId24"/>
    <p:sldId id="260" r:id="rId25"/>
    <p:sldId id="257" r:id="rId26"/>
    <p:sldId id="289" r:id="rId27"/>
    <p:sldId id="283" r:id="rId28"/>
    <p:sldId id="282" r:id="rId2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50000" autoAdjust="0"/>
  </p:normalViewPr>
  <p:slideViewPr>
    <p:cSldViewPr snapToGrid="0" snapToObjects="1">
      <p:cViewPr varScale="1">
        <p:scale>
          <a:sx n="128" d="100"/>
          <a:sy n="128" d="100"/>
        </p:scale>
        <p:origin x="170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684C41-F1E4-1746-B9EE-6EB23FB69C2C}" type="datetimeFigureOut">
              <a:rPr lang="en-US" smtClean="0"/>
              <a:t>1/11/22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B24AD3-3069-BE4F-BC9C-D220061702B3}" type="slidenum">
              <a:rPr lang="en-US" smtClean="0"/>
              <a:t>‹#›</a:t>
            </a:fld>
            <a:endParaRPr lang="en-US"/>
          </a:p>
        </p:txBody>
      </p:sp>
    </p:spTree>
    <p:extLst>
      <p:ext uri="{BB962C8B-B14F-4D97-AF65-F5344CB8AC3E}">
        <p14:creationId xmlns:p14="http://schemas.microsoft.com/office/powerpoint/2010/main" val="41422501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1</a:t>
            </a:fld>
            <a:endParaRPr lang="en-US"/>
          </a:p>
        </p:txBody>
      </p:sp>
    </p:spTree>
    <p:extLst>
      <p:ext uri="{BB962C8B-B14F-4D97-AF65-F5344CB8AC3E}">
        <p14:creationId xmlns:p14="http://schemas.microsoft.com/office/powerpoint/2010/main" val="2677459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160938F2-0CA7-1E49-BF9D-72FEF4C33C9E}" type="slidenum">
              <a:rPr lang="en-US">
                <a:latin typeface="Times New Roman" pitchFamily="-112" charset="0"/>
              </a:rPr>
              <a:pPr/>
              <a:t>17</a:t>
            </a:fld>
            <a:endParaRPr lang="en-US">
              <a:latin typeface="Times New Roman" pitchFamily="-112" charset="0"/>
            </a:endParaRPr>
          </a:p>
        </p:txBody>
      </p:sp>
      <p:sp>
        <p:nvSpPr>
          <p:cNvPr id="28675" name="Rectangle 2"/>
          <p:cNvSpPr>
            <a:spLocks noGrp="1" noRot="1" noChangeAspect="1" noChangeArrowheads="1"/>
          </p:cNvSpPr>
          <p:nvPr>
            <p:ph type="sldImg"/>
          </p:nvPr>
        </p:nvSpPr>
        <p:spPr>
          <a:solidFill>
            <a:srgbClr val="FFFFFF"/>
          </a:solidFill>
          <a:ln/>
        </p:spPr>
      </p:sp>
      <p:sp>
        <p:nvSpPr>
          <p:cNvPr id="28676"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12" charset="0"/>
              <a:ea typeface="ＭＳ Ｐゴシック" pitchFamily="-112" charset="-128"/>
              <a:cs typeface="ＭＳ Ｐゴシック" pitchFamily="-112"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Which category</a:t>
            </a:r>
            <a:r>
              <a:rPr lang="en-US" sz="1800" baseline="0" dirty="0"/>
              <a:t> is Deep Blue? Robot Soccer? Ada and Grace?  Watson? Google Cars? Computer vision?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21</a:t>
            </a:fld>
            <a:endParaRPr lang="en-US"/>
          </a:p>
        </p:txBody>
      </p:sp>
    </p:spTree>
    <p:extLst>
      <p:ext uri="{BB962C8B-B14F-4D97-AF65-F5344CB8AC3E}">
        <p14:creationId xmlns:p14="http://schemas.microsoft.com/office/powerpoint/2010/main" val="1614012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www.loebner.net</a:t>
            </a:r>
            <a:r>
              <a:rPr lang="en-US" dirty="0"/>
              <a:t>/</a:t>
            </a:r>
            <a:r>
              <a:rPr lang="en-US" dirty="0" err="1"/>
              <a:t>Prizef</a:t>
            </a:r>
            <a:r>
              <a:rPr lang="en-US" dirty="0"/>
              <a:t>/</a:t>
            </a:r>
            <a:r>
              <a:rPr lang="en-US" dirty="0" err="1"/>
              <a:t>loebner-prize.html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23</a:t>
            </a:fld>
            <a:endParaRPr lang="en-US"/>
          </a:p>
        </p:txBody>
      </p:sp>
    </p:spTree>
    <p:extLst>
      <p:ext uri="{BB962C8B-B14F-4D97-AF65-F5344CB8AC3E}">
        <p14:creationId xmlns:p14="http://schemas.microsoft.com/office/powerpoint/2010/main" val="61826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Issues for AI</a:t>
            </a:r>
            <a:r>
              <a:rPr lang="en-US" baseline="0" dirty="0"/>
              <a:t> systems</a:t>
            </a:r>
            <a:r>
              <a:rPr lang="en-US" dirty="0"/>
              <a:t>  we will discuss through</a:t>
            </a:r>
            <a:r>
              <a:rPr lang="en-US" baseline="0" dirty="0"/>
              <a:t>out the semester</a:t>
            </a:r>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24</a:t>
            </a:fld>
            <a:endParaRPr lang="en-US"/>
          </a:p>
        </p:txBody>
      </p:sp>
    </p:spTree>
    <p:extLst>
      <p:ext uri="{BB962C8B-B14F-4D97-AF65-F5344CB8AC3E}">
        <p14:creationId xmlns:p14="http://schemas.microsoft.com/office/powerpoint/2010/main" val="1189955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“human” side of AI is clearly an empirical science— find out how human cognition actually works.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view it as studying the abstract relationship among an arbitrary task environment, a computing device, and the program for that computing device that yields the best performance in the task environment, then the rational side of AI is really mathematics and engineering;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practice, however, we are interested in task environments that do approximate the actual world, so even the rational side of AI involves finding out what the actual world is like. For example, in studying rational agents that communicate, we are interested in task environments that contain humans, so we have </a:t>
            </a:r>
            <a:endParaRPr lang="en-US" dirty="0"/>
          </a:p>
          <a:p>
            <a:r>
              <a:rPr lang="en-US" sz="1200" kern="1200" dirty="0">
                <a:solidFill>
                  <a:schemeClr val="tx1"/>
                </a:solidFill>
                <a:effectLst/>
                <a:latin typeface="+mn-lt"/>
                <a:ea typeface="+mn-ea"/>
                <a:cs typeface="+mn-cs"/>
              </a:rPr>
              <a:t>to find out what human language is like. In studying perception, we tend to focus on sensors such as cameras that extract useful information from the actual world. (In a world without light, cameras wouldn’t be much use.) Moreover, to design vision algorithms that are good at extracting information from camera images, we need to understand the actual world that generates those images. Obtaining the required understanding of scene characteristics, object types, surface markings, and so on is a quite different kind of science from ordinary physics, chemistry, biology, and so on, but it is still science.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AI is definitely engineering but it would not be especially useful to us if it were not also an empirical science concerned with those aspects of the real world that affect the design of intelligent systems for that world. </a:t>
            </a:r>
            <a:endParaRPr lang="en-US" dirty="0"/>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25</a:t>
            </a:fld>
            <a:endParaRPr lang="en-US"/>
          </a:p>
        </p:txBody>
      </p:sp>
    </p:spTree>
    <p:extLst>
      <p:ext uri="{BB962C8B-B14F-4D97-AF65-F5344CB8AC3E}">
        <p14:creationId xmlns:p14="http://schemas.microsoft.com/office/powerpoint/2010/main" val="33154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27</a:t>
            </a:fld>
            <a:endParaRPr lang="en-US"/>
          </a:p>
        </p:txBody>
      </p:sp>
    </p:spTree>
    <p:extLst>
      <p:ext uri="{BB962C8B-B14F-4D97-AF65-F5344CB8AC3E}">
        <p14:creationId xmlns:p14="http://schemas.microsoft.com/office/powerpoint/2010/main" val="366327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a:lstStyle/>
          <a:p>
            <a:pPr eaLnBrk="1" hangingPunct="1">
              <a:spcBef>
                <a:spcPct val="0"/>
              </a:spcBef>
            </a:pPr>
            <a:endParaRPr lang="en-US"/>
          </a:p>
        </p:txBody>
      </p:sp>
      <p:sp>
        <p:nvSpPr>
          <p:cNvPr id="16388" name="Slide Number Placeholder 3"/>
          <p:cNvSpPr>
            <a:spLocks noGrp="1"/>
          </p:cNvSpPr>
          <p:nvPr>
            <p:ph type="sldNum" sz="quarter" idx="5"/>
          </p:nvPr>
        </p:nvSpPr>
        <p:spPr bwMode="auto">
          <a:noFill/>
          <a:ln>
            <a:miter lim="800000"/>
            <a:headEnd/>
            <a:tailEnd/>
          </a:ln>
        </p:spPr>
        <p:txBody>
          <a:bodyPr/>
          <a:lstStyle/>
          <a:p>
            <a:fld id="{E138CD91-446B-7344-A1DD-A5313F395D4D}"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677C27-BA09-BE4C-AEF2-726AE46CA7FA}" type="slidenum">
              <a:rPr lang="en-US"/>
              <a:pPr/>
              <a:t>7</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7B806-2407-EC4E-8859-05DF14BB71A6}" type="slidenum">
              <a:rPr lang="en-US"/>
              <a:pPr/>
              <a:t>8</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r>
              <a:rPr lang="en-US" dirty="0"/>
              <a:t>What are PEAS or PAGE for</a:t>
            </a:r>
            <a:r>
              <a:rPr lang="en-US" baseline="0" dirty="0"/>
              <a:t> Deep Blue?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AF831E2-7D5E-E945-8969-D25B3395B45F}" type="slidenum">
              <a:rPr lang="en-US"/>
              <a:pPr>
                <a:defRPr/>
              </a:pPr>
              <a:t>9</a:t>
            </a:fld>
            <a:endParaRPr lang="en-US"/>
          </a:p>
        </p:txBody>
      </p:sp>
      <p:sp>
        <p:nvSpPr>
          <p:cNvPr id="14131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4131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a:cs typeface="+mn-cs"/>
              </a:rPr>
              <a:t>USC Team first world</a:t>
            </a:r>
            <a:r>
              <a:rPr lang="en-US" baseline="0" dirty="0">
                <a:cs typeface="+mn-cs"/>
              </a:rPr>
              <a:t> Champions in robot soccer.  Challenge to beat human champions by 2050.  Video of first Sony </a:t>
            </a:r>
            <a:r>
              <a:rPr lang="en-US" baseline="0" dirty="0" err="1">
                <a:cs typeface="+mn-cs"/>
              </a:rPr>
              <a:t>Aibo</a:t>
            </a:r>
            <a:endParaRPr lang="en-US" dirty="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42D5D17-972B-6141-9426-5AEF2E331EC0}" type="slidenum">
              <a:rPr lang="en-US"/>
              <a:pPr>
                <a:defRPr/>
              </a:pPr>
              <a:t>10</a:t>
            </a:fld>
            <a:endParaRPr lang="en-US"/>
          </a:p>
        </p:txBody>
      </p:sp>
      <p:sp>
        <p:nvSpPr>
          <p:cNvPr id="14541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4541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a:cs typeface="+mn-cs"/>
              </a:rPr>
              <a:t>Goals?</a:t>
            </a:r>
          </a:p>
          <a:p>
            <a:pPr eaLnBrk="1" hangingPunct="1">
              <a:defRPr/>
            </a:pPr>
            <a:r>
              <a:rPr lang="en-US" dirty="0">
                <a:cs typeface="+mn-cs"/>
              </a:rPr>
              <a:t>Percepts?</a:t>
            </a:r>
          </a:p>
          <a:p>
            <a:pPr eaLnBrk="1" hangingPunct="1">
              <a:defRPr/>
            </a:pPr>
            <a:r>
              <a:rPr lang="en-US" dirty="0">
                <a:cs typeface="+mn-cs"/>
              </a:rPr>
              <a:t>Sensors?</a:t>
            </a:r>
          </a:p>
          <a:p>
            <a:pPr eaLnBrk="1" hangingPunct="1">
              <a:defRPr/>
            </a:pPr>
            <a:r>
              <a:rPr lang="en-US" dirty="0">
                <a:cs typeface="+mn-cs"/>
              </a:rPr>
              <a:t>Effectors?</a:t>
            </a:r>
          </a:p>
          <a:p>
            <a:pPr eaLnBrk="1" hangingPunct="1">
              <a:defRPr/>
            </a:pPr>
            <a:r>
              <a:rPr lang="en-US" dirty="0">
                <a:cs typeface="+mn-cs"/>
              </a:rPr>
              <a:t>Actions?</a:t>
            </a:r>
          </a:p>
          <a:p>
            <a:pPr eaLnBrk="1" hangingPunct="1">
              <a:defRPr/>
            </a:pPr>
            <a:r>
              <a:rPr lang="en-US" dirty="0">
                <a:cs typeface="+mn-cs"/>
              </a:rPr>
              <a:t>Environment?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B153492-4719-154C-BA7B-DFCCCAAC071B}" type="slidenum">
              <a:rPr lang="en-US"/>
              <a:pPr>
                <a:defRPr/>
              </a:pPr>
              <a:t>12</a:t>
            </a:fld>
            <a:endParaRPr lang="en-US"/>
          </a:p>
        </p:txBody>
      </p:sp>
      <p:sp>
        <p:nvSpPr>
          <p:cNvPr id="149506"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14950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a:spcBef>
                <a:spcPct val="20000"/>
              </a:spcBef>
              <a:defRPr/>
            </a:pPr>
            <a:r>
              <a:rPr lang="en-US" sz="2800" dirty="0">
                <a:solidFill>
                  <a:srgbClr val="000000"/>
                </a:solidFill>
                <a:cs typeface="+mn-cs"/>
              </a:rPr>
              <a:t>Autonomous</a:t>
            </a:r>
          </a:p>
          <a:p>
            <a:pPr lvl="2">
              <a:spcBef>
                <a:spcPct val="20000"/>
              </a:spcBef>
              <a:defRPr/>
            </a:pPr>
            <a:r>
              <a:rPr lang="en-US" sz="2400" dirty="0">
                <a:solidFill>
                  <a:srgbClr val="000000"/>
                </a:solidFill>
                <a:cs typeface="+mn-cs"/>
              </a:rPr>
              <a:t>On-board sensing, thinking, and acting</a:t>
            </a:r>
          </a:p>
          <a:p>
            <a:pPr>
              <a:spcBef>
                <a:spcPct val="20000"/>
              </a:spcBef>
              <a:defRPr/>
            </a:pPr>
            <a:r>
              <a:rPr lang="en-US" sz="2800" dirty="0">
                <a:solidFill>
                  <a:srgbClr val="000000"/>
                </a:solidFill>
                <a:cs typeface="+mn-cs"/>
              </a:rPr>
              <a:t>Efficient</a:t>
            </a:r>
          </a:p>
          <a:p>
            <a:pPr lvl="2">
              <a:spcBef>
                <a:spcPct val="20000"/>
              </a:spcBef>
              <a:defRPr/>
            </a:pPr>
            <a:r>
              <a:rPr lang="en-US" sz="2400" dirty="0">
                <a:solidFill>
                  <a:srgbClr val="000000"/>
                </a:solidFill>
                <a:cs typeface="+mn-cs"/>
              </a:rPr>
              <a:t>Function under time and resource constraints</a:t>
            </a:r>
            <a:r>
              <a:rPr lang="en-US" sz="2400" baseline="0" dirty="0">
                <a:solidFill>
                  <a:srgbClr val="000000"/>
                </a:solidFill>
                <a:cs typeface="+mn-cs"/>
              </a:rPr>
              <a:t> in dynamic environment</a:t>
            </a:r>
            <a:endParaRPr lang="en-US" sz="2400" dirty="0">
              <a:solidFill>
                <a:srgbClr val="000000"/>
              </a:solidFill>
              <a:cs typeface="+mn-cs"/>
            </a:endParaRPr>
          </a:p>
          <a:p>
            <a:pPr>
              <a:spcBef>
                <a:spcPct val="20000"/>
              </a:spcBef>
              <a:defRPr/>
            </a:pPr>
            <a:r>
              <a:rPr lang="en-US" sz="2800" dirty="0">
                <a:solidFill>
                  <a:srgbClr val="000000"/>
                </a:solidFill>
                <a:cs typeface="+mn-cs"/>
              </a:rPr>
              <a:t>Intelligent </a:t>
            </a:r>
          </a:p>
          <a:p>
            <a:pPr lvl="2">
              <a:spcBef>
                <a:spcPct val="20000"/>
              </a:spcBef>
              <a:defRPr/>
            </a:pPr>
            <a:r>
              <a:rPr lang="en-US" sz="2400" dirty="0">
                <a:solidFill>
                  <a:srgbClr val="000000"/>
                </a:solidFill>
                <a:cs typeface="+mn-cs"/>
              </a:rPr>
              <a:t>Vision, reasoning, planning, and learning</a:t>
            </a:r>
          </a:p>
          <a:p>
            <a:pPr>
              <a:spcBef>
                <a:spcPct val="20000"/>
              </a:spcBef>
              <a:defRPr/>
            </a:pPr>
            <a:r>
              <a:rPr lang="en-US" sz="2800" dirty="0">
                <a:solidFill>
                  <a:srgbClr val="000000"/>
                </a:solidFill>
                <a:cs typeface="+mn-cs"/>
              </a:rPr>
              <a:t>Teamwork:</a:t>
            </a:r>
          </a:p>
          <a:p>
            <a:pPr lvl="2">
              <a:spcBef>
                <a:spcPct val="20000"/>
              </a:spcBef>
              <a:defRPr/>
            </a:pPr>
            <a:r>
              <a:rPr lang="en-US" sz="2400" dirty="0">
                <a:solidFill>
                  <a:srgbClr val="000000"/>
                </a:solidFill>
                <a:cs typeface="+mn-cs"/>
              </a:rPr>
              <a:t>Coordinate with other players to accomplish goals</a:t>
            </a:r>
          </a:p>
          <a:p>
            <a:pPr lvl="1">
              <a:spcBef>
                <a:spcPct val="20000"/>
              </a:spcBef>
              <a:defRPr/>
            </a:pPr>
            <a:endParaRPr lang="en-US" sz="2800" dirty="0">
              <a:cs typeface="+mn-cs"/>
            </a:endParaRPr>
          </a:p>
          <a:p>
            <a:pPr eaLnBrk="1" hangingPunct="1">
              <a:defRPr/>
            </a:pPr>
            <a:endParaRPr lang="en-US" dirty="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AD54AF-BCF0-9847-ADDC-53A9D4DF51C3}" type="slidenum">
              <a:rPr lang="en-US"/>
              <a:pPr/>
              <a:t>13</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3BD1B9BF-F7BE-6345-96CE-7F58DFFE220D}" type="slidenum">
              <a:rPr lang="en-US">
                <a:latin typeface="Times New Roman" pitchFamily="-112" charset="0"/>
              </a:rPr>
              <a:pPr/>
              <a:t>16</a:t>
            </a:fld>
            <a:endParaRPr lang="en-US">
              <a:latin typeface="Times New Roman" pitchFamily="-112"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xfrm>
            <a:off x="915591" y="4343400"/>
            <a:ext cx="5026819" cy="4114800"/>
          </a:xfrm>
          <a:noFill/>
          <a:ln/>
        </p:spPr>
        <p:txBody>
          <a:bodyPr/>
          <a:lstStyle/>
          <a:p>
            <a:endParaRPr lang="en-US">
              <a:latin typeface="Times New Roman" pitchFamily="-112" charset="0"/>
              <a:ea typeface="ＭＳ Ｐゴシック" pitchFamily="-112" charset="-128"/>
              <a:cs typeface="ＭＳ Ｐゴシック" pitchFamily="-112"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B5ECD5-515E-4817-8A06-1D2ED2C83850}" type="datetime4">
              <a:rPr lang="en-US" smtClean="0"/>
              <a:pPr/>
              <a:t>January 11, 2022</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754ED01-E2A0-4C1E-8E21-014B99041579}" type="slidenum">
              <a:rPr lang="en-US" smtClean="0"/>
              <a:pPr/>
              <a:t>‹#›</a:t>
            </a:fld>
            <a:endParaRPr lang="en-US"/>
          </a:p>
        </p:txBody>
      </p:sp>
    </p:spTree>
    <p:extLst>
      <p:ext uri="{BB962C8B-B14F-4D97-AF65-F5344CB8AC3E}">
        <p14:creationId xmlns:p14="http://schemas.microsoft.com/office/powerpoint/2010/main" val="965552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A070-D3B8-8C41-9F7B-846270079D77}"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4BC228-650C-5443-AF07-AD394F0FD572}" type="slidenum">
              <a:rPr lang="en-US" smtClean="0"/>
              <a:pPr/>
              <a:t>‹#›</a:t>
            </a:fld>
            <a:endParaRPr lang="en-US"/>
          </a:p>
        </p:txBody>
      </p:sp>
    </p:spTree>
    <p:extLst>
      <p:ext uri="{BB962C8B-B14F-4D97-AF65-F5344CB8AC3E}">
        <p14:creationId xmlns:p14="http://schemas.microsoft.com/office/powerpoint/2010/main" val="290563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A070-D3B8-8C41-9F7B-846270079D77}"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D8AD-7274-E34F-83E9-BD647F63C74B}" type="slidenum">
              <a:rPr lang="en-US" smtClean="0"/>
              <a:pPr/>
              <a:t>‹#›</a:t>
            </a:fld>
            <a:endParaRPr lang="en-US"/>
          </a:p>
        </p:txBody>
      </p:sp>
    </p:spTree>
    <p:extLst>
      <p:ext uri="{BB962C8B-B14F-4D97-AF65-F5344CB8AC3E}">
        <p14:creationId xmlns:p14="http://schemas.microsoft.com/office/powerpoint/2010/main" val="2383031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2CA070-D3B8-8C41-9F7B-846270079D77}"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67B37-5408-8848-BA1A-2C039AA52483}" type="slidenum">
              <a:rPr lang="en-US" smtClean="0"/>
              <a:pPr/>
              <a:t>‹#›</a:t>
            </a:fld>
            <a:endParaRPr lang="en-US"/>
          </a:p>
        </p:txBody>
      </p:sp>
    </p:spTree>
    <p:extLst>
      <p:ext uri="{BB962C8B-B14F-4D97-AF65-F5344CB8AC3E}">
        <p14:creationId xmlns:p14="http://schemas.microsoft.com/office/powerpoint/2010/main" val="376010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28E80666-FB37-4B36-9149-507F3B0178E3}" type="datetimeFigureOut">
              <a:rPr lang="en-US" smtClean="0"/>
              <a:pPr/>
              <a:t>1/11/22</a:t>
            </a:fld>
            <a:endParaRPr lang="en-US"/>
          </a:p>
        </p:txBody>
      </p:sp>
      <p:sp>
        <p:nvSpPr>
          <p:cNvPr id="8" name="Slide Number Placeholder 7"/>
          <p:cNvSpPr>
            <a:spLocks noGrp="1"/>
          </p:cNvSpPr>
          <p:nvPr>
            <p:ph type="sldNum" sz="quarter" idx="11"/>
          </p:nvPr>
        </p:nvSpPr>
        <p:spPr/>
        <p:txBody>
          <a:bodyPr/>
          <a:lstStyle/>
          <a:p>
            <a:fld id="{D7E63A33-8271-4DD0-9C48-789913D7C115}"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79697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2CA070-D3B8-8C41-9F7B-846270079D77}"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BB6B3-B3F2-794E-9B60-14E896EAF3B8}" type="slidenum">
              <a:rPr lang="en-US" smtClean="0"/>
              <a:pPr/>
              <a:t>‹#›</a:t>
            </a:fld>
            <a:endParaRPr lang="en-US"/>
          </a:p>
        </p:txBody>
      </p:sp>
    </p:spTree>
    <p:extLst>
      <p:ext uri="{BB962C8B-B14F-4D97-AF65-F5344CB8AC3E}">
        <p14:creationId xmlns:p14="http://schemas.microsoft.com/office/powerpoint/2010/main" val="1527785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2CA070-D3B8-8C41-9F7B-846270079D77}" type="datetimeFigureOut">
              <a:rPr lang="en-US" smtClean="0"/>
              <a:t>1/11/22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38F6DD-179E-DC4B-8B1C-27FA5FCA25A1}" type="slidenum">
              <a:rPr lang="en-US" smtClean="0"/>
              <a:pPr/>
              <a:t>‹#›</a:t>
            </a:fld>
            <a:endParaRPr lang="en-US"/>
          </a:p>
        </p:txBody>
      </p:sp>
    </p:spTree>
    <p:extLst>
      <p:ext uri="{BB962C8B-B14F-4D97-AF65-F5344CB8AC3E}">
        <p14:creationId xmlns:p14="http://schemas.microsoft.com/office/powerpoint/2010/main" val="2190102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2CA070-D3B8-8C41-9F7B-846270079D77}" type="datetimeFigureOut">
              <a:rPr lang="en-US" smtClean="0"/>
              <a:t>1/11/22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DE31AB-598E-8442-AB54-6D4D86C0F604}" type="slidenum">
              <a:rPr lang="en-US" smtClean="0"/>
              <a:pPr/>
              <a:t>‹#›</a:t>
            </a:fld>
            <a:endParaRPr lang="en-US"/>
          </a:p>
        </p:txBody>
      </p:sp>
    </p:spTree>
    <p:extLst>
      <p:ext uri="{BB962C8B-B14F-4D97-AF65-F5344CB8AC3E}">
        <p14:creationId xmlns:p14="http://schemas.microsoft.com/office/powerpoint/2010/main" val="24175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2CA070-D3B8-8C41-9F7B-846270079D77}" type="datetimeFigureOut">
              <a:rPr lang="en-US" smtClean="0"/>
              <a:t>1/11/22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86CDD-3BFB-4F4C-AD12-21A48E6304AF}" type="slidenum">
              <a:rPr lang="en-US" smtClean="0"/>
              <a:pPr/>
              <a:t>‹#›</a:t>
            </a:fld>
            <a:endParaRPr lang="en-US"/>
          </a:p>
        </p:txBody>
      </p:sp>
    </p:spTree>
    <p:extLst>
      <p:ext uri="{BB962C8B-B14F-4D97-AF65-F5344CB8AC3E}">
        <p14:creationId xmlns:p14="http://schemas.microsoft.com/office/powerpoint/2010/main" val="2122223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12CA070-D3B8-8C41-9F7B-846270079D77}"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923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12CA070-D3B8-8C41-9F7B-846270079D77}"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99E5E15B-D66F-FA45-881E-55A052CF3A21}" type="slidenum">
              <a:rPr lang="en-US" smtClean="0"/>
              <a:pPr/>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83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42120D2-3948-4F8F-BE5D-E7E7D97880B2}" type="datetime4">
              <a:rPr lang="en-US" smtClean="0"/>
              <a:pPr/>
              <a:t>January 11, 2022</a:t>
            </a:fld>
            <a:endParaRPr lang="en-US" dirty="0" err="1"/>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CSCI561 FALL 2014 Discussion  </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560FE452-C703-584A-BEE3-46230073E6B1}" type="slidenum">
              <a:rPr lang="en-US" smtClean="0"/>
              <a:pPr/>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400644"/>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en@usc.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Users/weiminshen99/Documents/Teaching/CS-561/Movies/drc-kaist-winner.mp4" TargetMode="External"/><Relationship Id="rId1" Type="http://schemas.microsoft.com/office/2007/relationships/media" Target="file:////Users/weiminshen99/Documents/Teaching/CS-561/Movies/drc-kaist-winner.mp4" TargetMode="Externa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3.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notesSlide" Target="../notesSlides/notesSlide9.xml"/><Relationship Id="rId21" Type="http://schemas.openxmlformats.org/officeDocument/2006/relationships/image" Target="../media/image48.png"/><Relationship Id="rId7" Type="http://schemas.openxmlformats.org/officeDocument/2006/relationships/image" Target="../media/image32.png"/><Relationship Id="rId12" Type="http://schemas.openxmlformats.org/officeDocument/2006/relationships/oleObject" Target="../embeddings/oleObject2.bin"/><Relationship Id="rId17" Type="http://schemas.openxmlformats.org/officeDocument/2006/relationships/image" Target="../media/image44.jpeg"/><Relationship Id="rId25" Type="http://schemas.openxmlformats.org/officeDocument/2006/relationships/image" Target="../media/image52.png"/><Relationship Id="rId2" Type="http://schemas.openxmlformats.org/officeDocument/2006/relationships/slideLayout" Target="../slideLayouts/slideLayout2.xml"/><Relationship Id="rId16" Type="http://schemas.openxmlformats.org/officeDocument/2006/relationships/image" Target="../media/image43.jpeg"/><Relationship Id="rId20" Type="http://schemas.openxmlformats.org/officeDocument/2006/relationships/image" Target="../media/image47.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0.png"/><Relationship Id="rId24" Type="http://schemas.openxmlformats.org/officeDocument/2006/relationships/image" Target="../media/image51.png"/><Relationship Id="rId5" Type="http://schemas.openxmlformats.org/officeDocument/2006/relationships/image" Target="../media/image36.emf"/><Relationship Id="rId15" Type="http://schemas.openxmlformats.org/officeDocument/2006/relationships/image" Target="../media/image42.jpeg"/><Relationship Id="rId23" Type="http://schemas.openxmlformats.org/officeDocument/2006/relationships/image" Target="../media/image50.png"/><Relationship Id="rId28" Type="http://schemas.openxmlformats.org/officeDocument/2006/relationships/image" Target="../media/image34.png"/><Relationship Id="rId10" Type="http://schemas.openxmlformats.org/officeDocument/2006/relationships/image" Target="../media/image39.png"/><Relationship Id="rId19" Type="http://schemas.openxmlformats.org/officeDocument/2006/relationships/image" Target="../media/image46.png"/><Relationship Id="rId4" Type="http://schemas.openxmlformats.org/officeDocument/2006/relationships/image" Target="../media/image35.jpeg"/><Relationship Id="rId9" Type="http://schemas.openxmlformats.org/officeDocument/2006/relationships/image" Target="../media/image38.png"/><Relationship Id="rId14" Type="http://schemas.openxmlformats.org/officeDocument/2006/relationships/image" Target="../media/image41.jpeg"/><Relationship Id="rId22" Type="http://schemas.openxmlformats.org/officeDocument/2006/relationships/image" Target="../media/image49.png"/><Relationship Id="rId27"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10.xml"/><Relationship Id="rId7" Type="http://schemas.openxmlformats.org/officeDocument/2006/relationships/image" Target="../media/image56.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54.png"/><Relationship Id="rId5" Type="http://schemas.openxmlformats.org/officeDocument/2006/relationships/oleObject" Target="../embeddings/oleObject4.bin"/><Relationship Id="rId4" Type="http://schemas.openxmlformats.org/officeDocument/2006/relationships/image" Target="../media/image55.pn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princetonai.com/bot/" TargetMode="External"/><Relationship Id="rId2" Type="http://schemas.openxmlformats.org/officeDocument/2006/relationships/hyperlink" Target="http://www.telegraph.co.uk/culture/tvandradio/bbc/10891699/John-Humphrys-grills-the-robot-who-passed-the-Turing-test-and-is-not-impressed.html"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hyperlink" Target="http://www.mitsuku.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www.loebner.net/Prizef/loebner-prize.htm" TargetMode="External"/><Relationship Id="rId4" Type="http://schemas.openxmlformats.org/officeDocument/2006/relationships/image" Target="../media/image64.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www.isi.edu/robots"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ias_bmSCev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7734" y="2265834"/>
            <a:ext cx="6815425" cy="1204306"/>
          </a:xfrm>
        </p:spPr>
        <p:txBody>
          <a:bodyPr/>
          <a:lstStyle/>
          <a:p>
            <a:pPr algn="ctr"/>
            <a:r>
              <a:rPr lang="en-US" sz="4000" dirty="0"/>
              <a:t>Discussion Section</a:t>
            </a:r>
            <a:br>
              <a:rPr lang="en-US" sz="4000" dirty="0"/>
            </a:br>
            <a:r>
              <a:rPr lang="en-US" sz="4000" dirty="0"/>
              <a:t>(Week 1)</a:t>
            </a:r>
          </a:p>
        </p:txBody>
      </p:sp>
      <p:sp>
        <p:nvSpPr>
          <p:cNvPr id="3" name="Subtitle 2"/>
          <p:cNvSpPr>
            <a:spLocks noGrp="1"/>
          </p:cNvSpPr>
          <p:nvPr>
            <p:ph type="subTitle" idx="1"/>
          </p:nvPr>
        </p:nvSpPr>
        <p:spPr>
          <a:xfrm>
            <a:off x="797426" y="4214952"/>
            <a:ext cx="7848600" cy="803768"/>
          </a:xfrm>
          <a:solidFill>
            <a:schemeClr val="bg1"/>
          </a:solidFill>
        </p:spPr>
        <p:txBody>
          <a:bodyPr>
            <a:normAutofit/>
          </a:bodyPr>
          <a:lstStyle/>
          <a:p>
            <a:pPr algn="ctr"/>
            <a:r>
              <a:rPr lang="en-US" sz="2400" dirty="0"/>
              <a:t>Prof Wei-min </a:t>
            </a:r>
            <a:r>
              <a:rPr lang="en-US" sz="2400" dirty="0" err="1"/>
              <a:t>shen</a:t>
            </a:r>
            <a:r>
              <a:rPr lang="en-US" sz="2400" dirty="0"/>
              <a:t> </a:t>
            </a:r>
            <a:r>
              <a:rPr lang="en-US" sz="2400" dirty="0">
                <a:hlinkClick r:id="rId3"/>
              </a:rPr>
              <a:t>wmshen@usc.edu</a:t>
            </a:r>
            <a:endParaRPr lang="en-US" sz="2400" dirty="0">
              <a:ln>
                <a:solidFill>
                  <a:srgbClr val="FFFFFF"/>
                </a:solidFill>
              </a:ln>
              <a:solidFill>
                <a:srgbClr val="FFFFFF"/>
              </a:solidFill>
            </a:endParaRPr>
          </a:p>
          <a:p>
            <a:pPr algn="ctr"/>
            <a:endParaRPr lang="en-US" sz="2400" dirty="0">
              <a:ln>
                <a:solidFill>
                  <a:srgbClr val="FFFFFF"/>
                </a:solidFill>
              </a:ln>
              <a:solidFill>
                <a:srgbClr val="FFFFFF"/>
              </a:solidFill>
            </a:endParaRPr>
          </a:p>
          <a:p>
            <a:pPr algn="ctr"/>
            <a:endParaRPr lang="en-US" sz="2400" dirty="0">
              <a:ln>
                <a:solidFill>
                  <a:srgbClr val="FFFFFF"/>
                </a:solidFill>
              </a:ln>
              <a:solidFill>
                <a:srgbClr val="FFFFFF"/>
              </a:solidFill>
            </a:endParaRPr>
          </a:p>
          <a:p>
            <a:pPr algn="ctr"/>
            <a:endParaRPr lang="en-US" dirty="0"/>
          </a:p>
        </p:txBody>
      </p:sp>
      <p:sp>
        <p:nvSpPr>
          <p:cNvPr id="4" name="Rectangle 2"/>
          <p:cNvSpPr txBox="1">
            <a:spLocks noChangeArrowheads="1"/>
          </p:cNvSpPr>
          <p:nvPr/>
        </p:nvSpPr>
        <p:spPr bwMode="auto">
          <a:xfrm>
            <a:off x="152400" y="152400"/>
            <a:ext cx="8610600" cy="1660922"/>
          </a:xfrm>
          <a:prstGeom prst="rect">
            <a:avLst/>
          </a:prstGeom>
          <a:solidFill>
            <a:srgbClr val="FF6600"/>
          </a:solidFill>
          <a:ln w="12700">
            <a:noFill/>
            <a:miter lim="800000"/>
            <a:headEnd/>
            <a:tailEnd/>
          </a:ln>
        </p:spPr>
        <p:txBody>
          <a:bodyPr vert="horz" wrap="square" lIns="35717" tIns="35717" rIns="76356" bIns="35717" numCol="1" anchor="ctr" anchorCtr="0" compatLnSpc="1">
            <a:prstTxWarp prst="textNoShape">
              <a:avLst/>
            </a:prstTxWarp>
            <a:noAutofit/>
          </a:bodyPr>
          <a:lstStyle>
            <a:lvl1pPr marL="6350" indent="-6350" algn="l" rtl="0" eaLnBrk="0" fontAlgn="base" hangingPunct="0">
              <a:spcBef>
                <a:spcPct val="0"/>
              </a:spcBef>
              <a:spcAft>
                <a:spcPct val="0"/>
              </a:spcAft>
              <a:defRPr sz="3400" b="1">
                <a:solidFill>
                  <a:schemeClr val="tx1"/>
                </a:solidFill>
                <a:latin typeface="+mj-lt"/>
                <a:ea typeface="+mj-ea"/>
                <a:cs typeface="+mj-cs"/>
                <a:sym typeface="Helvetica" charset="0"/>
              </a:defRPr>
            </a:lvl1pPr>
            <a:lvl2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2pPr>
            <a:lvl3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3pPr>
            <a:lvl4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4pPr>
            <a:lvl5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5pPr>
            <a:lvl6pPr marL="4635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6pPr>
            <a:lvl7pPr marL="9207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7pPr>
            <a:lvl8pPr marL="13779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8pPr>
            <a:lvl9pPr marL="18351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9pPr>
          </a:lstStyle>
          <a:p>
            <a:pPr algn="ctr"/>
            <a:r>
              <a:rPr lang="en-US" sz="3600" dirty="0"/>
              <a:t>CSCI 561 - Foundation for Artificial Intelligence</a:t>
            </a:r>
          </a:p>
        </p:txBody>
      </p:sp>
    </p:spTree>
    <p:extLst>
      <p:ext uri="{BB962C8B-B14F-4D97-AF65-F5344CB8AC3E}">
        <p14:creationId xmlns:p14="http://schemas.microsoft.com/office/powerpoint/2010/main" val="947859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descr="IMG_2281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401" y="-18300"/>
            <a:ext cx="9168401" cy="6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4386" name="Rectangle 2"/>
          <p:cNvSpPr>
            <a:spLocks noGrp="1" noChangeArrowheads="1"/>
          </p:cNvSpPr>
          <p:nvPr>
            <p:ph type="title"/>
          </p:nvPr>
        </p:nvSpPr>
        <p:spPr>
          <a:xfrm>
            <a:off x="405518" y="5603866"/>
            <a:ext cx="8153400" cy="990600"/>
          </a:xfrm>
        </p:spPr>
        <p:txBody>
          <a:bodyPr>
            <a:normAutofit fontScale="90000"/>
          </a:bodyPr>
          <a:lstStyle/>
          <a:p>
            <a:pPr eaLnBrk="1" hangingPunct="1">
              <a:defRPr/>
            </a:pPr>
            <a:r>
              <a:rPr lang="en-US" dirty="0">
                <a:solidFill>
                  <a:srgbClr val="FFFFFF"/>
                </a:solidFill>
                <a:cs typeface="+mj-cs"/>
              </a:rPr>
              <a:t>Sony </a:t>
            </a:r>
            <a:r>
              <a:rPr lang="en-US" dirty="0" err="1">
                <a:solidFill>
                  <a:srgbClr val="FFFFFF"/>
                </a:solidFill>
                <a:cs typeface="+mj-cs"/>
              </a:rPr>
              <a:t>Aibo</a:t>
            </a:r>
            <a:r>
              <a:rPr lang="en-US" dirty="0">
                <a:solidFill>
                  <a:srgbClr val="FFFFFF"/>
                </a:solidFill>
                <a:cs typeface="+mj-cs"/>
              </a:rPr>
              <a:t> Robot Dog League</a:t>
            </a:r>
          </a:p>
        </p:txBody>
      </p:sp>
    </p:spTree>
    <p:extLst>
      <p:ext uri="{BB962C8B-B14F-4D97-AF65-F5344CB8AC3E}">
        <p14:creationId xmlns:p14="http://schemas.microsoft.com/office/powerpoint/2010/main" val="3606613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DE31AB-598E-8442-AB54-6D4D86C0F604}" type="slidenum">
              <a:rPr lang="en-US" smtClean="0"/>
              <a:pPr/>
              <a:t>11</a:t>
            </a:fld>
            <a:endParaRPr lang="en-US"/>
          </a:p>
        </p:txBody>
      </p:sp>
      <p:pic>
        <p:nvPicPr>
          <p:cNvPr id="5" name="Picture 2" descr="IMG_036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22920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11FA2-5129-624B-A4FF-F69C9A9CE650}"/>
              </a:ext>
            </a:extLst>
          </p:cNvPr>
          <p:cNvPicPr>
            <a:picLocks noChangeAspect="1"/>
          </p:cNvPicPr>
          <p:nvPr/>
        </p:nvPicPr>
        <p:blipFill>
          <a:blip r:embed="rId3"/>
          <a:stretch>
            <a:fillRect/>
          </a:stretch>
        </p:blipFill>
        <p:spPr>
          <a:xfrm>
            <a:off x="508000" y="381000"/>
            <a:ext cx="8128000" cy="6096000"/>
          </a:xfrm>
          <a:prstGeom prst="rect">
            <a:avLst/>
          </a:prstGeom>
        </p:spPr>
      </p:pic>
    </p:spTree>
    <p:extLst>
      <p:ext uri="{BB962C8B-B14F-4D97-AF65-F5344CB8AC3E}">
        <p14:creationId xmlns:p14="http://schemas.microsoft.com/office/powerpoint/2010/main" val="347459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69309" y="2309"/>
            <a:ext cx="7788891" cy="1143000"/>
          </a:xfrm>
        </p:spPr>
        <p:txBody>
          <a:bodyPr>
            <a:normAutofit fontScale="90000"/>
          </a:bodyPr>
          <a:lstStyle/>
          <a:p>
            <a:r>
              <a:rPr lang="en-US" dirty="0"/>
              <a:t>DARPA Urban Challenge (2007)</a:t>
            </a:r>
          </a:p>
        </p:txBody>
      </p:sp>
      <p:sp>
        <p:nvSpPr>
          <p:cNvPr id="30723" name="Rectangle 3"/>
          <p:cNvSpPr>
            <a:spLocks noGrp="1" noChangeArrowheads="1"/>
          </p:cNvSpPr>
          <p:nvPr>
            <p:ph idx="1"/>
          </p:nvPr>
        </p:nvSpPr>
        <p:spPr>
          <a:xfrm>
            <a:off x="361461" y="1260231"/>
            <a:ext cx="8411307" cy="4683369"/>
          </a:xfrm>
        </p:spPr>
        <p:txBody>
          <a:bodyPr/>
          <a:lstStyle/>
          <a:p>
            <a:pPr marL="0" indent="0"/>
            <a:r>
              <a:rPr lang="en-US" sz="2800" dirty="0">
                <a:solidFill>
                  <a:srgbClr val="FFFFFF"/>
                </a:solidFill>
              </a:rPr>
              <a:t>“Autonomous vehicles that safely execute missions in a complex urban environment with moving traffic.”</a:t>
            </a:r>
          </a:p>
          <a:p>
            <a:pPr marL="0" lvl="1" indent="0">
              <a:buNone/>
            </a:pPr>
            <a:r>
              <a:rPr lang="en-US" sz="2000" dirty="0">
                <a:solidFill>
                  <a:srgbClr val="FFFFFF"/>
                </a:solidFill>
              </a:rPr>
              <a:t>	“The objective of this program is safe and correct autonomous 	driving capability in traffic at 20 mph.</a:t>
            </a:r>
            <a:r>
              <a:rPr lang="en-US" sz="2400" dirty="0">
                <a:solidFill>
                  <a:srgbClr val="FFFFFF"/>
                </a:solidFill>
              </a:rPr>
              <a:t>”</a:t>
            </a:r>
          </a:p>
        </p:txBody>
      </p:sp>
      <p:pic>
        <p:nvPicPr>
          <p:cNvPr id="30726" name="Picture 6"/>
          <p:cNvPicPr>
            <a:picLocks noChangeAspect="1" noChangeArrowheads="1"/>
          </p:cNvPicPr>
          <p:nvPr/>
        </p:nvPicPr>
        <p:blipFill>
          <a:blip r:embed="rId3"/>
          <a:srcRect/>
          <a:stretch>
            <a:fillRect/>
          </a:stretch>
        </p:blipFill>
        <p:spPr bwMode="auto">
          <a:xfrm>
            <a:off x="4850004" y="1372235"/>
            <a:ext cx="3923806" cy="2606528"/>
          </a:xfrm>
          <a:prstGeom prst="rect">
            <a:avLst/>
          </a:prstGeom>
          <a:noFill/>
          <a:ln w="9525">
            <a:noFill/>
            <a:miter lim="800000"/>
            <a:headEnd/>
            <a:tailEnd/>
          </a:ln>
          <a:effectLst/>
        </p:spPr>
      </p:pic>
      <p:pic>
        <p:nvPicPr>
          <p:cNvPr id="30727" name="Picture 7"/>
          <p:cNvPicPr>
            <a:picLocks noChangeAspect="1" noChangeArrowheads="1"/>
          </p:cNvPicPr>
          <p:nvPr/>
        </p:nvPicPr>
        <p:blipFill>
          <a:blip r:embed="rId4"/>
          <a:srcRect/>
          <a:stretch>
            <a:fillRect/>
          </a:stretch>
        </p:blipFill>
        <p:spPr bwMode="auto">
          <a:xfrm>
            <a:off x="327054" y="4090767"/>
            <a:ext cx="3793607" cy="2519192"/>
          </a:xfrm>
          <a:prstGeom prst="rect">
            <a:avLst/>
          </a:prstGeom>
          <a:noFill/>
          <a:ln w="9525">
            <a:noFill/>
            <a:miter lim="800000"/>
            <a:headEnd/>
            <a:tailEnd/>
          </a:ln>
          <a:effectLst/>
        </p:spPr>
      </p:pic>
      <p:pic>
        <p:nvPicPr>
          <p:cNvPr id="30728" name="Picture 8"/>
          <p:cNvPicPr>
            <a:picLocks noChangeAspect="1" noChangeArrowheads="1"/>
          </p:cNvPicPr>
          <p:nvPr/>
        </p:nvPicPr>
        <p:blipFill>
          <a:blip r:embed="rId5"/>
          <a:srcRect/>
          <a:stretch>
            <a:fillRect/>
          </a:stretch>
        </p:blipFill>
        <p:spPr bwMode="auto">
          <a:xfrm>
            <a:off x="4850003" y="4090767"/>
            <a:ext cx="3922765" cy="2605748"/>
          </a:xfrm>
          <a:prstGeom prst="rect">
            <a:avLst/>
          </a:prstGeom>
          <a:noFill/>
          <a:ln w="9525">
            <a:noFill/>
            <a:miter lim="800000"/>
            <a:headEnd/>
            <a:tailEnd/>
          </a:ln>
          <a:effectLst/>
        </p:spPr>
      </p:pic>
      <p:pic>
        <p:nvPicPr>
          <p:cNvPr id="30724" name="Picture 4"/>
          <p:cNvPicPr>
            <a:picLocks noChangeAspect="1" noChangeArrowheads="1"/>
          </p:cNvPicPr>
          <p:nvPr/>
        </p:nvPicPr>
        <p:blipFill>
          <a:blip r:embed="rId6"/>
          <a:srcRect/>
          <a:stretch>
            <a:fillRect/>
          </a:stretch>
        </p:blipFill>
        <p:spPr bwMode="auto">
          <a:xfrm>
            <a:off x="196003" y="1372235"/>
            <a:ext cx="3924658" cy="2606528"/>
          </a:xfrm>
          <a:prstGeom prst="rect">
            <a:avLst/>
          </a:prstGeom>
          <a:noFill/>
          <a:ln w="9525">
            <a:noFill/>
            <a:miter lim="800000"/>
            <a:headEnd/>
            <a:tailEnd/>
          </a:ln>
          <a:effectLst/>
        </p:spPr>
      </p:pic>
    </p:spTree>
    <p:extLst>
      <p:ext uri="{BB962C8B-B14F-4D97-AF65-F5344CB8AC3E}">
        <p14:creationId xmlns:p14="http://schemas.microsoft.com/office/powerpoint/2010/main" val="4078053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15745"/>
            <a:ext cx="5791200" cy="880851"/>
          </a:xfrm>
        </p:spPr>
        <p:txBody>
          <a:bodyPr/>
          <a:lstStyle/>
          <a:p>
            <a:r>
              <a:rPr lang="en-US" dirty="0"/>
              <a:t>Self-Driving Car</a:t>
            </a:r>
          </a:p>
        </p:txBody>
      </p:sp>
      <p:pic>
        <p:nvPicPr>
          <p:cNvPr id="6" name="Content Placeholder 5"/>
          <p:cNvPicPr>
            <a:picLocks noGrp="1" noChangeAspect="1"/>
          </p:cNvPicPr>
          <p:nvPr>
            <p:ph idx="1"/>
          </p:nvPr>
        </p:nvPicPr>
        <p:blipFill>
          <a:blip r:embed="rId2"/>
          <a:srcRect t="4425" b="4425"/>
          <a:stretch>
            <a:fillRect/>
          </a:stretch>
        </p:blipFill>
        <p:spPr>
          <a:xfrm>
            <a:off x="431285" y="990480"/>
            <a:ext cx="4257691" cy="2573905"/>
          </a:xfrm>
        </p:spPr>
      </p:pic>
      <p:sp>
        <p:nvSpPr>
          <p:cNvPr id="4" name="Footer Placeholder 3"/>
          <p:cNvSpPr>
            <a:spLocks noGrp="1"/>
          </p:cNvSpPr>
          <p:nvPr>
            <p:ph type="ftr" sz="quarter" idx="11"/>
          </p:nvPr>
        </p:nvSpPr>
        <p:spPr/>
        <p:txBody>
          <a:bodyPr/>
          <a:lstStyle/>
          <a:p>
            <a:endParaRPr lang="en-US"/>
          </a:p>
        </p:txBody>
      </p:sp>
      <p:pic>
        <p:nvPicPr>
          <p:cNvPr id="7" name="Picture 6"/>
          <p:cNvPicPr>
            <a:picLocks noChangeAspect="1"/>
          </p:cNvPicPr>
          <p:nvPr/>
        </p:nvPicPr>
        <p:blipFill>
          <a:blip r:embed="rId3"/>
          <a:stretch>
            <a:fillRect/>
          </a:stretch>
        </p:blipFill>
        <p:spPr>
          <a:xfrm>
            <a:off x="5211233" y="454723"/>
            <a:ext cx="3378200" cy="3302000"/>
          </a:xfrm>
          <a:prstGeom prst="rect">
            <a:avLst/>
          </a:prstGeom>
        </p:spPr>
      </p:pic>
      <p:grpSp>
        <p:nvGrpSpPr>
          <p:cNvPr id="9" name="Group 8"/>
          <p:cNvGrpSpPr/>
          <p:nvPr/>
        </p:nvGrpSpPr>
        <p:grpSpPr>
          <a:xfrm>
            <a:off x="43179" y="3816455"/>
            <a:ext cx="5168054" cy="2818342"/>
            <a:chOff x="-230671" y="3674533"/>
            <a:chExt cx="5581605" cy="3139653"/>
          </a:xfrm>
        </p:grpSpPr>
        <p:pic>
          <p:nvPicPr>
            <p:cNvPr id="10" name="Picture 9"/>
            <p:cNvPicPr>
              <a:picLocks noChangeAspect="1"/>
            </p:cNvPicPr>
            <p:nvPr/>
          </p:nvPicPr>
          <p:blipFill>
            <a:blip r:embed="rId4"/>
            <a:stretch>
              <a:fillRect/>
            </a:stretch>
          </p:blipFill>
          <p:spPr>
            <a:xfrm>
              <a:off x="-230671" y="3674533"/>
              <a:ext cx="5581605" cy="3139653"/>
            </a:xfrm>
            <a:prstGeom prst="rect">
              <a:avLst/>
            </a:prstGeom>
          </p:spPr>
        </p:pic>
        <p:sp>
          <p:nvSpPr>
            <p:cNvPr id="3" name="TextBox 2"/>
            <p:cNvSpPr txBox="1"/>
            <p:nvPr/>
          </p:nvSpPr>
          <p:spPr>
            <a:xfrm>
              <a:off x="2573867" y="3760801"/>
              <a:ext cx="1405466" cy="369332"/>
            </a:xfrm>
            <a:prstGeom prst="rect">
              <a:avLst/>
            </a:prstGeom>
            <a:noFill/>
          </p:spPr>
          <p:txBody>
            <a:bodyPr wrap="square" rtlCol="0">
              <a:spAutoFit/>
            </a:bodyPr>
            <a:lstStyle/>
            <a:p>
              <a:r>
                <a:rPr lang="en-US" dirty="0">
                  <a:solidFill>
                    <a:schemeClr val="bg1"/>
                  </a:solidFill>
                </a:rPr>
                <a:t>ANKI Drive</a:t>
              </a:r>
            </a:p>
          </p:txBody>
        </p:sp>
      </p:grpSp>
      <p:pic>
        <p:nvPicPr>
          <p:cNvPr id="8" name="Picture 7"/>
          <p:cNvPicPr>
            <a:picLocks noChangeAspect="1"/>
          </p:cNvPicPr>
          <p:nvPr/>
        </p:nvPicPr>
        <p:blipFill>
          <a:blip r:embed="rId5"/>
          <a:stretch>
            <a:fillRect/>
          </a:stretch>
        </p:blipFill>
        <p:spPr>
          <a:xfrm>
            <a:off x="4688976" y="3816456"/>
            <a:ext cx="4271156" cy="2818342"/>
          </a:xfrm>
          <a:prstGeom prst="rect">
            <a:avLst/>
          </a:prstGeom>
        </p:spPr>
      </p:pic>
    </p:spTree>
    <p:extLst>
      <p:ext uri="{BB962C8B-B14F-4D97-AF65-F5344CB8AC3E}">
        <p14:creationId xmlns:p14="http://schemas.microsoft.com/office/powerpoint/2010/main" val="165608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c-kaist-winner.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99387" y="1271595"/>
            <a:ext cx="8742357" cy="5143500"/>
          </a:xfrm>
          <a:prstGeom prst="rect">
            <a:avLst/>
          </a:prstGeom>
        </p:spPr>
      </p:pic>
      <p:sp>
        <p:nvSpPr>
          <p:cNvPr id="3" name="TextBox 2"/>
          <p:cNvSpPr txBox="1"/>
          <p:nvPr/>
        </p:nvSpPr>
        <p:spPr>
          <a:xfrm>
            <a:off x="4310961" y="329697"/>
            <a:ext cx="184666" cy="369332"/>
          </a:xfrm>
          <a:prstGeom prst="rect">
            <a:avLst/>
          </a:prstGeom>
          <a:noFill/>
        </p:spPr>
        <p:txBody>
          <a:bodyPr wrap="none" rtlCol="0">
            <a:spAutoFit/>
          </a:bodyPr>
          <a:lstStyle/>
          <a:p>
            <a:endParaRPr lang="en-US" dirty="0"/>
          </a:p>
        </p:txBody>
      </p:sp>
      <p:sp>
        <p:nvSpPr>
          <p:cNvPr id="7" name="TextBox 6"/>
          <p:cNvSpPr txBox="1"/>
          <p:nvPr/>
        </p:nvSpPr>
        <p:spPr>
          <a:xfrm>
            <a:off x="891502" y="329697"/>
            <a:ext cx="7526219" cy="584776"/>
          </a:xfrm>
          <a:prstGeom prst="rect">
            <a:avLst/>
          </a:prstGeom>
          <a:noFill/>
        </p:spPr>
        <p:txBody>
          <a:bodyPr wrap="none" rtlCol="0">
            <a:spAutoFit/>
          </a:bodyPr>
          <a:lstStyle/>
          <a:p>
            <a:r>
              <a:rPr lang="en-US" sz="3200" b="1" dirty="0">
                <a:solidFill>
                  <a:srgbClr val="FF0000"/>
                </a:solidFill>
              </a:rPr>
              <a:t>DARPA Grand Challenge for Robotics</a:t>
            </a:r>
          </a:p>
        </p:txBody>
      </p:sp>
    </p:spTree>
    <p:extLst>
      <p:ext uri="{BB962C8B-B14F-4D97-AF65-F5344CB8AC3E}">
        <p14:creationId xmlns:p14="http://schemas.microsoft.com/office/powerpoint/2010/main" val="241879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69349" y="121479"/>
            <a:ext cx="8446549" cy="740072"/>
          </a:xfrm>
        </p:spPr>
        <p:txBody>
          <a:bodyPr>
            <a:normAutofit/>
          </a:bodyPr>
          <a:lstStyle/>
          <a:p>
            <a:pPr eaLnBrk="1" hangingPunct="1">
              <a:defRPr/>
            </a:pPr>
            <a:r>
              <a:rPr lang="en-US" sz="2800" dirty="0">
                <a:solidFill>
                  <a:srgbClr val="0000FF"/>
                </a:solidFill>
                <a:ea typeface="ＭＳ Ｐゴシック" pitchFamily="-106" charset="-128"/>
                <a:cs typeface="ＭＳ Ｐゴシック" pitchFamily="-106" charset="-128"/>
              </a:rPr>
              <a:t>USC Self-Reconfigurable </a:t>
            </a:r>
            <a:r>
              <a:rPr lang="en-US" sz="2800" dirty="0" err="1">
                <a:solidFill>
                  <a:srgbClr val="0000FF"/>
                </a:solidFill>
                <a:ea typeface="ＭＳ Ｐゴシック" pitchFamily="-106" charset="-128"/>
                <a:cs typeface="ＭＳ Ｐゴシック" pitchFamily="-106" charset="-128"/>
              </a:rPr>
              <a:t>SuperBot</a:t>
            </a:r>
            <a:endParaRPr lang="en-US" sz="2800" dirty="0">
              <a:solidFill>
                <a:srgbClr val="0000FF"/>
              </a:solidFill>
              <a:ea typeface="ＭＳ Ｐゴシック" pitchFamily="-106" charset="-128"/>
              <a:cs typeface="ＭＳ Ｐゴシック" pitchFamily="-106" charset="-128"/>
            </a:endParaRPr>
          </a:p>
        </p:txBody>
      </p:sp>
      <p:sp>
        <p:nvSpPr>
          <p:cNvPr id="25605" name="Date Placeholder 3"/>
          <p:cNvSpPr>
            <a:spLocks noGrp="1"/>
          </p:cNvSpPr>
          <p:nvPr>
            <p:ph type="dt" sz="half" idx="10"/>
          </p:nvPr>
        </p:nvSpPr>
        <p:spPr>
          <a:xfrm>
            <a:off x="369349" y="5826393"/>
            <a:ext cx="1887537" cy="365125"/>
          </a:xfrm>
          <a:noFill/>
        </p:spPr>
        <p:txBody>
          <a:bodyPr lIns="64291" tIns="32146" rIns="64291" bIns="32146"/>
          <a:lstStyle/>
          <a:p>
            <a:fld id="{31AE9B6B-1484-204B-9C09-0199467530F9}" type="datetime1">
              <a:rPr lang="en-US" smtClean="0">
                <a:latin typeface="Times New Roman" pitchFamily="-112" charset="0"/>
              </a:rPr>
              <a:pPr/>
              <a:t>1/11/22</a:t>
            </a:fld>
            <a:endParaRPr lang="en-US">
              <a:latin typeface="Times New Roman" pitchFamily="-112" charset="0"/>
            </a:endParaRPr>
          </a:p>
        </p:txBody>
      </p:sp>
      <p:pic>
        <p:nvPicPr>
          <p:cNvPr id="25609" name="Picture 3" descr="underSeaDiv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36748" y="4185851"/>
            <a:ext cx="2743200" cy="2152650"/>
          </a:xfrm>
          <a:prstGeom prst="rect">
            <a:avLst/>
          </a:prstGeom>
          <a:noFill/>
          <a:ln w="9525">
            <a:noFill/>
            <a:miter lim="800000"/>
            <a:headEnd/>
            <a:tailEnd/>
          </a:ln>
        </p:spPr>
      </p:pic>
      <p:pic>
        <p:nvPicPr>
          <p:cNvPr id="25610" name="Picture 4"/>
          <p:cNvPicPr>
            <a:picLocks noChangeAspect="1" noChangeArrowheads="1"/>
          </p:cNvPicPr>
          <p:nvPr/>
        </p:nvPicPr>
        <p:blipFill>
          <a:blip r:embed="rId5"/>
          <a:srcRect/>
          <a:stretch>
            <a:fillRect/>
          </a:stretch>
        </p:blipFill>
        <p:spPr bwMode="auto">
          <a:xfrm>
            <a:off x="64548" y="4204902"/>
            <a:ext cx="3200400" cy="2190750"/>
          </a:xfrm>
          <a:prstGeom prst="rect">
            <a:avLst/>
          </a:prstGeom>
          <a:noFill/>
          <a:ln w="9525">
            <a:noFill/>
            <a:miter lim="800000"/>
            <a:headEnd/>
            <a:tailEnd/>
          </a:ln>
        </p:spPr>
      </p:pic>
      <p:grpSp>
        <p:nvGrpSpPr>
          <p:cNvPr id="25611" name="Group 5"/>
          <p:cNvGrpSpPr>
            <a:grpSpLocks/>
          </p:cNvGrpSpPr>
          <p:nvPr/>
        </p:nvGrpSpPr>
        <p:grpSpPr bwMode="auto">
          <a:xfrm>
            <a:off x="3264949" y="4185852"/>
            <a:ext cx="2962275" cy="2163763"/>
            <a:chOff x="2064" y="2832"/>
            <a:chExt cx="1866" cy="1363"/>
          </a:xfrm>
        </p:grpSpPr>
        <p:graphicFrame>
          <p:nvGraphicFramePr>
            <p:cNvPr id="25604" name="Object 4"/>
            <p:cNvGraphicFramePr>
              <a:graphicFrameLocks noChangeAspect="1"/>
            </p:cNvGraphicFramePr>
            <p:nvPr/>
          </p:nvGraphicFramePr>
          <p:xfrm>
            <a:off x="2064" y="2848"/>
            <a:ext cx="1856" cy="1347"/>
          </p:xfrm>
          <a:graphic>
            <a:graphicData uri="http://schemas.openxmlformats.org/presentationml/2006/ole">
              <mc:AlternateContent xmlns:mc="http://schemas.openxmlformats.org/markup-compatibility/2006">
                <mc:Choice xmlns:v="urn:schemas-microsoft-com:vml" Requires="v">
                  <p:oleObj spid="_x0000_s1156" name="Photo Editor Photo" r:id="rId6" imgW="3029373" imgH="4001058" progId="">
                    <p:embed/>
                  </p:oleObj>
                </mc:Choice>
                <mc:Fallback>
                  <p:oleObj name="Photo Editor Photo" r:id="rId6" imgW="3029373" imgH="4001058"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58902" t="58888"/>
                        <a:stretch>
                          <a:fillRect/>
                        </a:stretch>
                      </p:blipFill>
                      <p:spPr bwMode="auto">
                        <a:xfrm>
                          <a:off x="2064" y="2848"/>
                          <a:ext cx="1856" cy="13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5626" name="Picture 7" descr="spiderb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648" y="3744"/>
              <a:ext cx="282" cy="242"/>
            </a:xfrm>
            <a:prstGeom prst="rect">
              <a:avLst/>
            </a:prstGeom>
            <a:noFill/>
            <a:ln w="9525">
              <a:noFill/>
              <a:miter lim="800000"/>
              <a:headEnd/>
              <a:tailEnd/>
            </a:ln>
          </p:spPr>
        </p:pic>
        <p:pic>
          <p:nvPicPr>
            <p:cNvPr id="25627" name="Picture 8" descr="spiderbg"/>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00" y="3936"/>
              <a:ext cx="288" cy="197"/>
            </a:xfrm>
            <a:prstGeom prst="rect">
              <a:avLst/>
            </a:prstGeom>
            <a:noFill/>
            <a:ln w="9525">
              <a:noFill/>
              <a:miter lim="800000"/>
              <a:headEnd/>
              <a:tailEnd/>
            </a:ln>
          </p:spPr>
        </p:pic>
        <p:pic>
          <p:nvPicPr>
            <p:cNvPr id="25628" name="Picture 9" descr="soldier"/>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31" y="2832"/>
              <a:ext cx="657" cy="1318"/>
            </a:xfrm>
            <a:prstGeom prst="rect">
              <a:avLst/>
            </a:prstGeom>
            <a:noFill/>
            <a:ln w="9525">
              <a:noFill/>
              <a:miter lim="800000"/>
              <a:headEnd/>
              <a:tailEnd/>
            </a:ln>
          </p:spPr>
        </p:pic>
        <p:pic>
          <p:nvPicPr>
            <p:cNvPr id="25629" name="Picture 10" descr="spiderbg"/>
            <p:cNvPicPr>
              <a:picLocks noChangeAspect="1" noChangeArrowheads="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832" y="3936"/>
              <a:ext cx="329" cy="227"/>
            </a:xfrm>
            <a:prstGeom prst="rect">
              <a:avLst/>
            </a:prstGeom>
            <a:noFill/>
            <a:ln w="9525">
              <a:noFill/>
              <a:miter lim="800000"/>
              <a:headEnd/>
              <a:tailEnd/>
            </a:ln>
          </p:spPr>
        </p:pic>
        <p:pic>
          <p:nvPicPr>
            <p:cNvPr id="25630" name="Picture 11" descr="spiderbg"/>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064" y="3888"/>
              <a:ext cx="288" cy="197"/>
            </a:xfrm>
            <a:prstGeom prst="rect">
              <a:avLst/>
            </a:prstGeom>
            <a:noFill/>
            <a:ln w="9525">
              <a:noFill/>
              <a:miter lim="800000"/>
              <a:headEnd/>
              <a:tailEnd/>
            </a:ln>
          </p:spPr>
        </p:pic>
      </p:grpSp>
      <p:graphicFrame>
        <p:nvGraphicFramePr>
          <p:cNvPr id="25602" name="Object 2"/>
          <p:cNvGraphicFramePr>
            <a:graphicFrameLocks noChangeAspect="1"/>
          </p:cNvGraphicFramePr>
          <p:nvPr>
            <p:extLst>
              <p:ext uri="{D42A27DB-BD31-4B8C-83A1-F6EECF244321}">
                <p14:modId xmlns:p14="http://schemas.microsoft.com/office/powerpoint/2010/main" val="2438618158"/>
              </p:ext>
            </p:extLst>
          </p:nvPr>
        </p:nvGraphicFramePr>
        <p:xfrm>
          <a:off x="369349" y="1171026"/>
          <a:ext cx="3352800" cy="2095500"/>
        </p:xfrm>
        <a:graphic>
          <a:graphicData uri="http://schemas.openxmlformats.org/presentationml/2006/ole">
            <mc:AlternateContent xmlns:mc="http://schemas.openxmlformats.org/markup-compatibility/2006">
              <mc:Choice xmlns:v="urn:schemas-microsoft-com:vml" Requires="v">
                <p:oleObj spid="_x0000_s1157" name="Bitmap Image" r:id="rId12" imgW="4600000" imgH="2876190" progId="">
                  <p:embed/>
                </p:oleObj>
              </mc:Choice>
              <mc:Fallback>
                <p:oleObj name="Bitmap Image" r:id="rId12" imgW="4600000" imgH="287619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349" y="1171026"/>
                        <a:ext cx="3352800" cy="209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5612" name="Picture 14" descr="DSCN0156"/>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645948" y="3355426"/>
            <a:ext cx="1143000" cy="854075"/>
          </a:xfrm>
          <a:prstGeom prst="rect">
            <a:avLst/>
          </a:prstGeom>
          <a:noFill/>
          <a:ln w="9525">
            <a:noFill/>
            <a:miter lim="800000"/>
            <a:headEnd/>
            <a:tailEnd/>
          </a:ln>
        </p:spPr>
      </p:pic>
      <p:pic>
        <p:nvPicPr>
          <p:cNvPr id="25613" name="Picture 16" descr="realmodule"/>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69349" y="3580851"/>
            <a:ext cx="838200" cy="628650"/>
          </a:xfrm>
          <a:prstGeom prst="rect">
            <a:avLst/>
          </a:prstGeom>
          <a:noFill/>
          <a:ln w="9525">
            <a:noFill/>
            <a:miter lim="800000"/>
            <a:headEnd/>
            <a:tailEnd/>
          </a:ln>
        </p:spPr>
      </p:pic>
      <p:pic>
        <p:nvPicPr>
          <p:cNvPr id="25614" name="Picture 17" descr="conro mu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283749" y="3410989"/>
            <a:ext cx="1066800" cy="798512"/>
          </a:xfrm>
          <a:prstGeom prst="rect">
            <a:avLst/>
          </a:prstGeom>
          <a:noFill/>
          <a:ln w="9525">
            <a:noFill/>
            <a:miter lim="800000"/>
            <a:headEnd/>
            <a:tailEnd/>
          </a:ln>
        </p:spPr>
      </p:pic>
      <p:pic>
        <p:nvPicPr>
          <p:cNvPr id="25615" name="Picture 18" descr="travwave2"/>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426748" y="3371301"/>
            <a:ext cx="1143000" cy="833438"/>
          </a:xfrm>
          <a:prstGeom prst="rect">
            <a:avLst/>
          </a:prstGeom>
          <a:noFill/>
          <a:ln w="9525">
            <a:noFill/>
            <a:miter lim="800000"/>
            <a:headEnd/>
            <a:tailEnd/>
          </a:ln>
        </p:spPr>
      </p:pic>
      <p:pic>
        <p:nvPicPr>
          <p:cNvPr id="25616" name="Picture 20"/>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160548" y="2231476"/>
            <a:ext cx="1143000" cy="911225"/>
          </a:xfrm>
          <a:prstGeom prst="rect">
            <a:avLst/>
          </a:prstGeom>
          <a:noFill/>
          <a:ln w="9525">
            <a:noFill/>
            <a:miter lim="800000"/>
            <a:headEnd/>
            <a:tailEnd/>
          </a:ln>
        </p:spPr>
      </p:pic>
      <p:pic>
        <p:nvPicPr>
          <p:cNvPr id="25617" name="Picture 21"/>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7379748" y="2380701"/>
            <a:ext cx="1524000" cy="762000"/>
          </a:xfrm>
          <a:prstGeom prst="rect">
            <a:avLst/>
          </a:prstGeom>
          <a:noFill/>
          <a:ln w="9525">
            <a:noFill/>
            <a:miter lim="800000"/>
            <a:headEnd/>
            <a:tailEnd/>
          </a:ln>
        </p:spPr>
      </p:pic>
      <p:pic>
        <p:nvPicPr>
          <p:cNvPr id="25618" name="Picture 23"/>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4636549" y="2228301"/>
            <a:ext cx="1447800" cy="895350"/>
          </a:xfrm>
          <a:prstGeom prst="rect">
            <a:avLst/>
          </a:prstGeom>
          <a:noFill/>
          <a:ln w="9525">
            <a:noFill/>
            <a:miter lim="800000"/>
            <a:headEnd/>
            <a:tailEnd/>
          </a:ln>
        </p:spPr>
      </p:pic>
      <p:pic>
        <p:nvPicPr>
          <p:cNvPr id="25619" name="Picture 24"/>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3798348" y="2228301"/>
            <a:ext cx="685800" cy="427038"/>
          </a:xfrm>
          <a:prstGeom prst="rect">
            <a:avLst/>
          </a:prstGeom>
          <a:noFill/>
          <a:ln w="9525">
            <a:noFill/>
            <a:miter lim="800000"/>
            <a:headEnd/>
            <a:tailEnd/>
          </a:ln>
        </p:spPr>
      </p:pic>
      <p:grpSp>
        <p:nvGrpSpPr>
          <p:cNvPr id="25620" name="Group 25"/>
          <p:cNvGrpSpPr>
            <a:grpSpLocks/>
          </p:cNvGrpSpPr>
          <p:nvPr/>
        </p:nvGrpSpPr>
        <p:grpSpPr bwMode="auto">
          <a:xfrm>
            <a:off x="3798348" y="1161502"/>
            <a:ext cx="5105400" cy="990600"/>
            <a:chOff x="624" y="1369"/>
            <a:chExt cx="4560" cy="695"/>
          </a:xfrm>
        </p:grpSpPr>
        <p:pic>
          <p:nvPicPr>
            <p:cNvPr id="25622" name="Picture 26"/>
            <p:cNvPicPr>
              <a:picLocks noChangeAspect="1" noChangeArrowheads="1"/>
            </p:cNvPicPr>
            <p:nvPr/>
          </p:nvPicPr>
          <p:blipFill>
            <a:blip r:embed="rId22"/>
            <a:srcRect/>
            <a:stretch>
              <a:fillRect/>
            </a:stretch>
          </p:blipFill>
          <p:spPr bwMode="auto">
            <a:xfrm>
              <a:off x="2496" y="1373"/>
              <a:ext cx="960" cy="678"/>
            </a:xfrm>
            <a:prstGeom prst="rect">
              <a:avLst/>
            </a:prstGeom>
            <a:noFill/>
            <a:ln w="9525">
              <a:noFill/>
              <a:miter lim="800000"/>
              <a:headEnd/>
              <a:tailEnd/>
            </a:ln>
          </p:spPr>
        </p:pic>
        <p:pic>
          <p:nvPicPr>
            <p:cNvPr id="25623" name="Picture 27"/>
            <p:cNvPicPr>
              <a:picLocks noChangeAspect="1" noChangeArrowheads="1"/>
            </p:cNvPicPr>
            <p:nvPr/>
          </p:nvPicPr>
          <p:blipFill>
            <a:blip r:embed="rId23"/>
            <a:srcRect/>
            <a:stretch>
              <a:fillRect/>
            </a:stretch>
          </p:blipFill>
          <p:spPr bwMode="auto">
            <a:xfrm>
              <a:off x="1584" y="1373"/>
              <a:ext cx="864" cy="691"/>
            </a:xfrm>
            <a:prstGeom prst="rect">
              <a:avLst/>
            </a:prstGeom>
            <a:noFill/>
            <a:ln w="9525">
              <a:noFill/>
              <a:miter lim="800000"/>
              <a:headEnd/>
              <a:tailEnd/>
            </a:ln>
          </p:spPr>
        </p:pic>
        <p:pic>
          <p:nvPicPr>
            <p:cNvPr id="25624" name="Picture 28"/>
            <p:cNvPicPr>
              <a:picLocks noChangeAspect="1" noChangeArrowheads="1"/>
            </p:cNvPicPr>
            <p:nvPr/>
          </p:nvPicPr>
          <p:blipFill>
            <a:blip r:embed="rId24"/>
            <a:srcRect/>
            <a:stretch>
              <a:fillRect/>
            </a:stretch>
          </p:blipFill>
          <p:spPr bwMode="auto">
            <a:xfrm>
              <a:off x="624" y="1369"/>
              <a:ext cx="912" cy="689"/>
            </a:xfrm>
            <a:prstGeom prst="rect">
              <a:avLst/>
            </a:prstGeom>
            <a:noFill/>
            <a:ln w="9525">
              <a:noFill/>
              <a:miter lim="800000"/>
              <a:headEnd/>
              <a:tailEnd/>
            </a:ln>
          </p:spPr>
        </p:pic>
        <p:pic>
          <p:nvPicPr>
            <p:cNvPr id="25625" name="Picture 29"/>
            <p:cNvPicPr>
              <a:picLocks noChangeAspect="1" noChangeArrowheads="1"/>
            </p:cNvPicPr>
            <p:nvPr/>
          </p:nvPicPr>
          <p:blipFill>
            <a:blip r:embed="rId25"/>
            <a:srcRect/>
            <a:stretch>
              <a:fillRect/>
            </a:stretch>
          </p:blipFill>
          <p:spPr bwMode="auto">
            <a:xfrm rot="16200000" flipV="1">
              <a:off x="4008" y="865"/>
              <a:ext cx="672" cy="1680"/>
            </a:xfrm>
            <a:prstGeom prst="rect">
              <a:avLst/>
            </a:prstGeom>
            <a:noFill/>
            <a:ln w="9525">
              <a:noFill/>
              <a:miter lim="800000"/>
              <a:headEnd/>
              <a:tailEnd/>
            </a:ln>
          </p:spPr>
        </p:pic>
      </p:grpSp>
      <p:pic>
        <p:nvPicPr>
          <p:cNvPr id="25621" name="Picture 30"/>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3874548" y="2717251"/>
            <a:ext cx="685800" cy="425450"/>
          </a:xfrm>
          <a:prstGeom prst="rect">
            <a:avLst/>
          </a:prstGeom>
          <a:noFill/>
          <a:ln w="9525">
            <a:noFill/>
            <a:miter lim="800000"/>
            <a:headEnd/>
            <a:tailEnd/>
          </a:ln>
        </p:spPr>
      </p:pic>
      <p:graphicFrame>
        <p:nvGraphicFramePr>
          <p:cNvPr id="29" name="Object 3"/>
          <p:cNvGraphicFramePr>
            <a:graphicFrameLocks noChangeAspect="1"/>
          </p:cNvGraphicFramePr>
          <p:nvPr>
            <p:extLst>
              <p:ext uri="{D42A27DB-BD31-4B8C-83A1-F6EECF244321}">
                <p14:modId xmlns:p14="http://schemas.microsoft.com/office/powerpoint/2010/main" val="4279339018"/>
              </p:ext>
            </p:extLst>
          </p:nvPr>
        </p:nvGraphicFramePr>
        <p:xfrm>
          <a:off x="4885121" y="3312306"/>
          <a:ext cx="3714144" cy="941387"/>
        </p:xfrm>
        <a:graphic>
          <a:graphicData uri="http://schemas.openxmlformats.org/presentationml/2006/ole">
            <mc:AlternateContent xmlns:mc="http://schemas.openxmlformats.org/markup-compatibility/2006">
              <mc:Choice xmlns:v="urn:schemas-microsoft-com:vml" Requires="v">
                <p:oleObj spid="_x0000_s1158" name="Bitmap Image" r:id="rId27" imgW="6354062" imgH="1609524" progId="">
                  <p:embed/>
                </p:oleObj>
              </mc:Choice>
              <mc:Fallback>
                <p:oleObj name="Bitmap Image" r:id="rId27" imgW="6354062" imgH="1609524"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85121" y="3312306"/>
                        <a:ext cx="3714144" cy="94138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2486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533400" y="457200"/>
            <a:ext cx="8153400" cy="914400"/>
          </a:xfrm>
        </p:spPr>
        <p:txBody>
          <a:bodyPr>
            <a:normAutofit fontScale="90000"/>
          </a:bodyPr>
          <a:lstStyle/>
          <a:p>
            <a:pPr eaLnBrk="1" hangingPunct="1">
              <a:defRPr/>
            </a:pPr>
            <a:r>
              <a:rPr lang="en-US" dirty="0">
                <a:solidFill>
                  <a:srgbClr val="0000FF"/>
                </a:solidFill>
                <a:ea typeface="ＭＳ Ｐゴシック" pitchFamily="-106" charset="-128"/>
                <a:cs typeface="ＭＳ Ｐゴシック" pitchFamily="-106" charset="-128"/>
              </a:rPr>
              <a:t>SuperBot Vision for Space</a:t>
            </a:r>
            <a:br>
              <a:rPr lang="en-US" dirty="0">
                <a:solidFill>
                  <a:srgbClr val="0000FF"/>
                </a:solidFill>
                <a:ea typeface="ＭＳ Ｐゴシック" pitchFamily="-106" charset="-128"/>
                <a:cs typeface="ＭＳ Ｐゴシック" pitchFamily="-106" charset="-128"/>
              </a:rPr>
            </a:br>
            <a:r>
              <a:rPr lang="en-US" sz="2200" dirty="0">
                <a:solidFill>
                  <a:srgbClr val="0000FF"/>
                </a:solidFill>
                <a:ea typeface="ＭＳ Ｐゴシック" pitchFamily="-106" charset="-128"/>
                <a:cs typeface="ＭＳ Ｐゴシック" pitchFamily="-106" charset="-128"/>
              </a:rPr>
              <a:t>Modular, Multifunction, Self-Reconfiguration</a:t>
            </a:r>
            <a:endParaRPr lang="en-US" sz="2200" u="sng" dirty="0">
              <a:solidFill>
                <a:srgbClr val="0000FF"/>
              </a:solidFill>
              <a:ea typeface="ＭＳ Ｐゴシック" pitchFamily="-106" charset="-128"/>
              <a:cs typeface="ＭＳ Ｐゴシック" pitchFamily="-106" charset="-128"/>
            </a:endParaRPr>
          </a:p>
        </p:txBody>
      </p:sp>
      <p:pic>
        <p:nvPicPr>
          <p:cNvPr id="27655" name="Picture 3"/>
          <p:cNvPicPr>
            <a:picLocks noChangeAspect="1" noChangeArrowheads="1"/>
          </p:cNvPicPr>
          <p:nvPr/>
        </p:nvPicPr>
        <p:blipFill>
          <a:blip r:embed="rId4"/>
          <a:srcRect/>
          <a:stretch>
            <a:fillRect/>
          </a:stretch>
        </p:blipFill>
        <p:spPr bwMode="auto">
          <a:xfrm>
            <a:off x="381000" y="1752600"/>
            <a:ext cx="6502400" cy="4305300"/>
          </a:xfrm>
          <a:prstGeom prst="rect">
            <a:avLst/>
          </a:prstGeom>
          <a:noFill/>
          <a:ln w="9525">
            <a:noFill/>
            <a:miter lim="800000"/>
            <a:headEnd/>
            <a:tailEnd/>
          </a:ln>
        </p:spPr>
      </p:pic>
      <p:graphicFrame>
        <p:nvGraphicFramePr>
          <p:cNvPr id="27650" name="Object 2"/>
          <p:cNvGraphicFramePr>
            <a:graphicFrameLocks noChangeAspect="1"/>
          </p:cNvGraphicFramePr>
          <p:nvPr/>
        </p:nvGraphicFramePr>
        <p:xfrm>
          <a:off x="7188200" y="1828800"/>
          <a:ext cx="1257300" cy="1905000"/>
        </p:xfrm>
        <a:graphic>
          <a:graphicData uri="http://schemas.openxmlformats.org/presentationml/2006/ole">
            <mc:AlternateContent xmlns:mc="http://schemas.openxmlformats.org/markup-compatibility/2006">
              <mc:Choice xmlns:v="urn:schemas-microsoft-com:vml" Requires="v">
                <p:oleObj spid="_x0000_s2098" name="Photo Editor Photo" r:id="rId5" imgW="4828571" imgH="7314286" progId="">
                  <p:embed/>
                </p:oleObj>
              </mc:Choice>
              <mc:Fallback>
                <p:oleObj name="Photo Editor Photo" r:id="rId5" imgW="4828571" imgH="731428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8200" y="1828800"/>
                        <a:ext cx="1257300"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7656" name="Picture 6"/>
          <p:cNvPicPr>
            <a:picLocks noChangeAspect="1" noChangeArrowheads="1"/>
          </p:cNvPicPr>
          <p:nvPr/>
        </p:nvPicPr>
        <p:blipFill>
          <a:blip r:embed="rId7"/>
          <a:srcRect/>
          <a:stretch>
            <a:fillRect/>
          </a:stretch>
        </p:blipFill>
        <p:spPr bwMode="auto">
          <a:xfrm>
            <a:off x="2578100" y="1752601"/>
            <a:ext cx="1752600" cy="1370013"/>
          </a:xfrm>
          <a:prstGeom prst="rect">
            <a:avLst/>
          </a:prstGeom>
          <a:noFill/>
          <a:ln w="9525">
            <a:noFill/>
            <a:miter lim="800000"/>
            <a:headEnd/>
            <a:tailEnd/>
          </a:ln>
        </p:spPr>
      </p:pic>
      <p:pic>
        <p:nvPicPr>
          <p:cNvPr id="27657" name="Picture 7"/>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03800" y="1790700"/>
            <a:ext cx="457200" cy="433388"/>
          </a:xfrm>
          <a:prstGeom prst="rect">
            <a:avLst/>
          </a:prstGeom>
          <a:noFill/>
          <a:ln w="9525">
            <a:noFill/>
            <a:miter lim="800000"/>
            <a:headEnd/>
            <a:tailEnd/>
          </a:ln>
        </p:spPr>
      </p:pic>
      <p:pic>
        <p:nvPicPr>
          <p:cNvPr id="27658" name="Picture 8" descr="SuperBot-man">
            <a:hlinkClick r:id="" action="ppaction://hlinkshowjump?jump=nextslide"/>
          </p:cNvPr>
          <p:cNvPicPr>
            <a:picLocks noChangeAspect="1" noChangeArrowheads="1"/>
          </p:cNvPicPr>
          <p:nvPr/>
        </p:nvPicPr>
        <p:blipFill>
          <a:blip r:embed="rId9"/>
          <a:srcRect/>
          <a:stretch>
            <a:fillRect/>
          </a:stretch>
        </p:blipFill>
        <p:spPr bwMode="auto">
          <a:xfrm>
            <a:off x="6934200" y="3810000"/>
            <a:ext cx="1981200" cy="1828800"/>
          </a:xfrm>
          <a:prstGeom prst="rect">
            <a:avLst/>
          </a:prstGeom>
          <a:noFill/>
          <a:ln w="9525">
            <a:noFill/>
            <a:miter lim="800000"/>
            <a:headEnd/>
            <a:tailEnd/>
          </a:ln>
        </p:spPr>
      </p:pic>
    </p:spTree>
    <p:extLst>
      <p:ext uri="{BB962C8B-B14F-4D97-AF65-F5344CB8AC3E}">
        <p14:creationId xmlns:p14="http://schemas.microsoft.com/office/powerpoint/2010/main" val="2422449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152718"/>
            <a:ext cx="8507875" cy="1371600"/>
          </a:xfrm>
        </p:spPr>
        <p:txBody>
          <a:bodyPr>
            <a:normAutofit/>
          </a:bodyPr>
          <a:lstStyle/>
          <a:p>
            <a:r>
              <a:rPr lang="en-US" dirty="0">
                <a:solidFill>
                  <a:srgbClr val="0000FF"/>
                </a:solidFill>
              </a:rPr>
              <a:t>USC Self-Reconfigurable “SuperBot”</a:t>
            </a:r>
          </a:p>
        </p:txBody>
      </p:sp>
      <p:pic>
        <p:nvPicPr>
          <p:cNvPr id="4" name="FoxNews-4-29-2007-SuperBot.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rcRect t="14253" b="14253"/>
          <a:stretch>
            <a:fillRect/>
          </a:stretch>
        </p:blipFill>
        <p:spPr>
          <a:xfrm>
            <a:off x="457200" y="1762539"/>
            <a:ext cx="7620000" cy="4373563"/>
          </a:xfrm>
        </p:spPr>
      </p:pic>
    </p:spTree>
    <p:extLst>
      <p:ext uri="{BB962C8B-B14F-4D97-AF65-F5344CB8AC3E}">
        <p14:creationId xmlns:p14="http://schemas.microsoft.com/office/powerpoint/2010/main" val="20293746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86583" y="302846"/>
            <a:ext cx="8899768" cy="742780"/>
          </a:xfrm>
        </p:spPr>
        <p:txBody>
          <a:bodyPr>
            <a:normAutofit/>
          </a:bodyPr>
          <a:lstStyle/>
          <a:p>
            <a:r>
              <a:rPr lang="en-US" b="1" dirty="0">
                <a:solidFill>
                  <a:srgbClr val="0000FF"/>
                </a:solidFill>
                <a:latin typeface="Tahoma" charset="0"/>
              </a:rPr>
              <a:t>Agent Environment interactions</a:t>
            </a:r>
          </a:p>
        </p:txBody>
      </p:sp>
      <p:sp>
        <p:nvSpPr>
          <p:cNvPr id="28676" name="Oval 4"/>
          <p:cNvSpPr>
            <a:spLocks noChangeArrowheads="1"/>
          </p:cNvSpPr>
          <p:nvPr/>
        </p:nvSpPr>
        <p:spPr bwMode="auto">
          <a:xfrm>
            <a:off x="6051550" y="3406776"/>
            <a:ext cx="1873250" cy="1439863"/>
          </a:xfrm>
          <a:prstGeom prst="ellipse">
            <a:avLst/>
          </a:prstGeom>
          <a:solidFill>
            <a:srgbClr val="99FF33"/>
          </a:solidFill>
          <a:ln w="9525">
            <a:solidFill>
              <a:schemeClr val="tx1"/>
            </a:solidFill>
            <a:round/>
            <a:headEnd/>
            <a:tailEnd/>
          </a:ln>
        </p:spPr>
        <p:txBody>
          <a:bodyPr wrap="none" lIns="91435" tIns="45718" rIns="91435" bIns="45718" anchor="ctr">
            <a:prstTxWarp prst="textNoShape">
              <a:avLst/>
            </a:prstTxWarp>
          </a:bodyPr>
          <a:lstStyle/>
          <a:p>
            <a:pPr algn="ctr" eaLnBrk="1" hangingPunct="1">
              <a:spcBef>
                <a:spcPct val="20000"/>
              </a:spcBef>
            </a:pPr>
            <a:r>
              <a:rPr kumimoji="1" lang="en-US" altLang="ja-JP">
                <a:latin typeface="Tahoma" charset="0"/>
                <a:ea typeface="ＭＳ Ｐゴシック" charset="-128"/>
                <a:cs typeface="ＭＳ Ｐゴシック" charset="-128"/>
              </a:rPr>
              <a:t>Environment</a:t>
            </a:r>
          </a:p>
        </p:txBody>
      </p:sp>
      <p:sp>
        <p:nvSpPr>
          <p:cNvPr id="28677" name="Oval 5"/>
          <p:cNvSpPr>
            <a:spLocks noChangeArrowheads="1"/>
          </p:cNvSpPr>
          <p:nvPr/>
        </p:nvSpPr>
        <p:spPr bwMode="auto">
          <a:xfrm>
            <a:off x="2019300" y="3479801"/>
            <a:ext cx="2160588" cy="1368425"/>
          </a:xfrm>
          <a:prstGeom prst="ellipse">
            <a:avLst/>
          </a:prstGeom>
          <a:solidFill>
            <a:srgbClr val="F2F6AC"/>
          </a:solidFill>
          <a:ln w="9525">
            <a:solidFill>
              <a:schemeClr val="tx1"/>
            </a:solidFill>
            <a:round/>
            <a:headEnd/>
            <a:tailEnd/>
          </a:ln>
        </p:spPr>
        <p:txBody>
          <a:bodyPr wrap="none" lIns="91435" tIns="45718" rIns="91435" bIns="45718" anchor="ctr">
            <a:prstTxWarp prst="textNoShape">
              <a:avLst/>
            </a:prstTxWarp>
          </a:bodyPr>
          <a:lstStyle/>
          <a:p>
            <a:endParaRPr lang="en-US"/>
          </a:p>
        </p:txBody>
      </p:sp>
      <p:sp>
        <p:nvSpPr>
          <p:cNvPr id="28678" name="Text Box 6"/>
          <p:cNvSpPr txBox="1">
            <a:spLocks noChangeArrowheads="1"/>
          </p:cNvSpPr>
          <p:nvPr/>
        </p:nvSpPr>
        <p:spPr bwMode="auto">
          <a:xfrm>
            <a:off x="2478089" y="4175125"/>
            <a:ext cx="979745" cy="461661"/>
          </a:xfrm>
          <a:prstGeom prst="rect">
            <a:avLst/>
          </a:prstGeom>
          <a:noFill/>
          <a:ln w="9525">
            <a:noFill/>
            <a:miter lim="800000"/>
            <a:headEnd/>
            <a:tailEnd/>
          </a:ln>
        </p:spPr>
        <p:txBody>
          <a:bodyPr wrap="none" lIns="91435" tIns="45718" rIns="91435" bIns="45718">
            <a:prstTxWarp prst="textNoShape">
              <a:avLst/>
            </a:prstTxWarp>
            <a:spAutoFit/>
          </a:bodyPr>
          <a:lstStyle/>
          <a:p>
            <a:pPr eaLnBrk="1" hangingPunct="1">
              <a:spcBef>
                <a:spcPct val="20000"/>
              </a:spcBef>
            </a:pPr>
            <a:r>
              <a:rPr kumimoji="1" lang="en-US" altLang="ja-JP">
                <a:latin typeface="Tahoma" charset="0"/>
                <a:ea typeface="ＭＳ Ｐゴシック" charset="-128"/>
                <a:cs typeface="ＭＳ Ｐゴシック" charset="-128"/>
              </a:rPr>
              <a:t>Agent</a:t>
            </a:r>
          </a:p>
        </p:txBody>
      </p:sp>
      <p:cxnSp>
        <p:nvCxnSpPr>
          <p:cNvPr id="28679" name="AutoShape 7"/>
          <p:cNvCxnSpPr>
            <a:cxnSpLocks noChangeShapeType="1"/>
            <a:stCxn id="28676" idx="1"/>
            <a:endCxn id="28677" idx="7"/>
          </p:cNvCxnSpPr>
          <p:nvPr/>
        </p:nvCxnSpPr>
        <p:spPr bwMode="auto">
          <a:xfrm rot="-5400000" flipH="1" flipV="1">
            <a:off x="5064126" y="2417763"/>
            <a:ext cx="61912" cy="2462213"/>
          </a:xfrm>
          <a:prstGeom prst="curvedConnector3">
            <a:avLst>
              <a:gd name="adj1" fmla="val -710255"/>
            </a:avLst>
          </a:prstGeom>
          <a:noFill/>
          <a:ln w="50800">
            <a:solidFill>
              <a:schemeClr val="tx1"/>
            </a:solidFill>
            <a:round/>
            <a:headEnd/>
            <a:tailEnd type="triangle" w="med" len="med"/>
          </a:ln>
        </p:spPr>
      </p:cxnSp>
      <p:cxnSp>
        <p:nvCxnSpPr>
          <p:cNvPr id="28680" name="AutoShape 8"/>
          <p:cNvCxnSpPr>
            <a:cxnSpLocks noChangeShapeType="1"/>
            <a:stCxn id="28677" idx="5"/>
            <a:endCxn id="28676" idx="3"/>
          </p:cNvCxnSpPr>
          <p:nvPr/>
        </p:nvCxnSpPr>
        <p:spPr bwMode="auto">
          <a:xfrm rot="5400000" flipH="1" flipV="1">
            <a:off x="5088732" y="3410743"/>
            <a:ext cx="12700" cy="2462213"/>
          </a:xfrm>
          <a:prstGeom prst="curvedConnector3">
            <a:avLst>
              <a:gd name="adj1" fmla="val -3375000"/>
            </a:avLst>
          </a:prstGeom>
          <a:noFill/>
          <a:ln w="50800">
            <a:solidFill>
              <a:schemeClr val="tx1"/>
            </a:solidFill>
            <a:round/>
            <a:headEnd/>
            <a:tailEnd type="triangle" w="med" len="med"/>
          </a:ln>
        </p:spPr>
      </p:cxnSp>
      <p:sp>
        <p:nvSpPr>
          <p:cNvPr id="28681" name="Text Box 9"/>
          <p:cNvSpPr txBox="1">
            <a:spLocks noChangeArrowheads="1"/>
          </p:cNvSpPr>
          <p:nvPr/>
        </p:nvSpPr>
        <p:spPr bwMode="auto">
          <a:xfrm>
            <a:off x="4467225" y="3255963"/>
            <a:ext cx="1330325" cy="457200"/>
          </a:xfrm>
          <a:prstGeom prst="rect">
            <a:avLst/>
          </a:prstGeom>
          <a:noFill/>
          <a:ln w="9525">
            <a:noFill/>
            <a:miter lim="800000"/>
            <a:headEnd/>
            <a:tailEnd/>
          </a:ln>
        </p:spPr>
        <p:txBody>
          <a:bodyPr wrap="none" lIns="91435" tIns="45718" rIns="91435" bIns="45718">
            <a:prstTxWarp prst="textNoShape">
              <a:avLst/>
            </a:prstTxWarp>
            <a:spAutoFit/>
          </a:bodyPr>
          <a:lstStyle/>
          <a:p>
            <a:pPr eaLnBrk="1" hangingPunct="1">
              <a:spcBef>
                <a:spcPct val="20000"/>
              </a:spcBef>
            </a:pPr>
            <a:r>
              <a:rPr kumimoji="1" lang="en-US" altLang="ja-JP">
                <a:latin typeface="Tahoma" charset="0"/>
                <a:ea typeface="ＭＳ Ｐゴシック" charset="-128"/>
                <a:cs typeface="ＭＳ Ｐゴシック" charset="-128"/>
              </a:rPr>
              <a:t>percepts</a:t>
            </a:r>
          </a:p>
        </p:txBody>
      </p:sp>
      <p:sp>
        <p:nvSpPr>
          <p:cNvPr id="28682" name="Text Box 10"/>
          <p:cNvSpPr txBox="1">
            <a:spLocks noChangeArrowheads="1"/>
          </p:cNvSpPr>
          <p:nvPr/>
        </p:nvSpPr>
        <p:spPr bwMode="auto">
          <a:xfrm>
            <a:off x="4467226" y="4552950"/>
            <a:ext cx="1146458" cy="461661"/>
          </a:xfrm>
          <a:prstGeom prst="rect">
            <a:avLst/>
          </a:prstGeom>
          <a:noFill/>
          <a:ln w="9525">
            <a:noFill/>
            <a:miter lim="800000"/>
            <a:headEnd/>
            <a:tailEnd/>
          </a:ln>
        </p:spPr>
        <p:txBody>
          <a:bodyPr wrap="none" lIns="91435" tIns="45718" rIns="91435" bIns="45718">
            <a:prstTxWarp prst="textNoShape">
              <a:avLst/>
            </a:prstTxWarp>
            <a:spAutoFit/>
          </a:bodyPr>
          <a:lstStyle/>
          <a:p>
            <a:pPr eaLnBrk="1" hangingPunct="1">
              <a:spcBef>
                <a:spcPct val="20000"/>
              </a:spcBef>
            </a:pPr>
            <a:r>
              <a:rPr kumimoji="1" lang="en-US" altLang="ja-JP">
                <a:latin typeface="Tahoma" charset="0"/>
                <a:ea typeface="ＭＳ Ｐゴシック" charset="-128"/>
                <a:cs typeface="ＭＳ Ｐゴシック" charset="-128"/>
              </a:rPr>
              <a:t>actions</a:t>
            </a:r>
          </a:p>
        </p:txBody>
      </p:sp>
      <p:sp>
        <p:nvSpPr>
          <p:cNvPr id="28683" name="Rectangle 11"/>
          <p:cNvSpPr>
            <a:spLocks noChangeArrowheads="1"/>
          </p:cNvSpPr>
          <p:nvPr/>
        </p:nvSpPr>
        <p:spPr bwMode="auto">
          <a:xfrm>
            <a:off x="2306639" y="3840163"/>
            <a:ext cx="936625" cy="360362"/>
          </a:xfrm>
          <a:prstGeom prst="rect">
            <a:avLst/>
          </a:prstGeom>
          <a:solidFill>
            <a:schemeClr val="accent1"/>
          </a:solidFill>
          <a:ln w="9525">
            <a:solidFill>
              <a:schemeClr val="tx1"/>
            </a:solidFill>
            <a:miter lim="800000"/>
            <a:headEnd/>
            <a:tailEnd/>
          </a:ln>
        </p:spPr>
        <p:txBody>
          <a:bodyPr wrap="none" lIns="91435" tIns="45718" rIns="91435" bIns="45718" anchor="ctr">
            <a:prstTxWarp prst="textNoShape">
              <a:avLst/>
            </a:prstTxWarp>
          </a:bodyPr>
          <a:lstStyle/>
          <a:p>
            <a:pPr algn="ctr" eaLnBrk="1" hangingPunct="1">
              <a:spcBef>
                <a:spcPct val="20000"/>
              </a:spcBef>
            </a:pPr>
            <a:r>
              <a:rPr kumimoji="1" lang="en-US" altLang="ja-JP" dirty="0">
                <a:latin typeface="Tahoma" charset="0"/>
                <a:ea typeface="ＭＳ Ｐゴシック" charset="-128"/>
                <a:cs typeface="ＭＳ Ｐゴシック" charset="-128"/>
              </a:rPr>
              <a:t>AI?</a:t>
            </a:r>
          </a:p>
        </p:txBody>
      </p:sp>
      <p:pic>
        <p:nvPicPr>
          <p:cNvPr id="28684" name="Picture 12" descr="HM00390_[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59163" y="3767139"/>
            <a:ext cx="498475" cy="446087"/>
          </a:xfrm>
          <a:prstGeom prst="rect">
            <a:avLst/>
          </a:prstGeom>
          <a:noFill/>
          <a:ln w="9525">
            <a:noFill/>
            <a:miter lim="800000"/>
            <a:headEnd/>
            <a:tailEnd/>
          </a:ln>
        </p:spPr>
      </p:pic>
      <p:sp>
        <p:nvSpPr>
          <p:cNvPr id="28685" name="Line 13"/>
          <p:cNvSpPr>
            <a:spLocks noChangeShapeType="1"/>
          </p:cNvSpPr>
          <p:nvPr/>
        </p:nvSpPr>
        <p:spPr bwMode="auto">
          <a:xfrm>
            <a:off x="3171825" y="3121026"/>
            <a:ext cx="431800" cy="576263"/>
          </a:xfrm>
          <a:prstGeom prst="line">
            <a:avLst/>
          </a:prstGeom>
          <a:noFill/>
          <a:ln w="9525">
            <a:solidFill>
              <a:schemeClr val="tx1"/>
            </a:solidFill>
            <a:round/>
            <a:headEnd/>
            <a:tailEnd type="triangle" w="med" len="med"/>
          </a:ln>
        </p:spPr>
        <p:txBody>
          <a:bodyPr wrap="none" lIns="91435" tIns="45718" rIns="91435" bIns="45718">
            <a:prstTxWarp prst="textNoShape">
              <a:avLst/>
            </a:prstTxWarp>
          </a:bodyPr>
          <a:lstStyle/>
          <a:p>
            <a:endParaRPr lang="en-US"/>
          </a:p>
        </p:txBody>
      </p:sp>
      <p:pic>
        <p:nvPicPr>
          <p:cNvPr id="28686" name="Picture 14" descr="HM00376_[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2847179">
            <a:off x="3993357" y="4039394"/>
            <a:ext cx="576262" cy="558800"/>
          </a:xfrm>
          <a:prstGeom prst="rect">
            <a:avLst/>
          </a:prstGeom>
          <a:noFill/>
          <a:ln w="9525">
            <a:noFill/>
            <a:miter lim="800000"/>
            <a:headEnd/>
            <a:tailEnd/>
          </a:ln>
        </p:spPr>
      </p:pic>
      <p:pic>
        <p:nvPicPr>
          <p:cNvPr id="28687" name="Picture 15" descr="HM00385_[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862244" flipH="1" flipV="1">
            <a:off x="3120232" y="4607720"/>
            <a:ext cx="533400" cy="598487"/>
          </a:xfrm>
          <a:prstGeom prst="rect">
            <a:avLst/>
          </a:prstGeom>
          <a:noFill/>
          <a:ln w="9525">
            <a:noFill/>
            <a:miter lim="800000"/>
            <a:headEnd/>
            <a:tailEnd/>
          </a:ln>
        </p:spPr>
      </p:pic>
      <p:sp>
        <p:nvSpPr>
          <p:cNvPr id="28688" name="Rectangle 16"/>
          <p:cNvSpPr>
            <a:spLocks noChangeArrowheads="1"/>
          </p:cNvSpPr>
          <p:nvPr/>
        </p:nvSpPr>
        <p:spPr bwMode="auto">
          <a:xfrm>
            <a:off x="2811463" y="2616201"/>
            <a:ext cx="1223962" cy="504825"/>
          </a:xfrm>
          <a:prstGeom prst="rect">
            <a:avLst/>
          </a:prstGeom>
          <a:solidFill>
            <a:schemeClr val="bg1"/>
          </a:solidFill>
          <a:ln w="9525">
            <a:solidFill>
              <a:schemeClr val="tx1"/>
            </a:solidFill>
            <a:miter lim="800000"/>
            <a:headEnd/>
            <a:tailEnd/>
          </a:ln>
        </p:spPr>
        <p:txBody>
          <a:bodyPr wrap="none" lIns="91435" tIns="45718" rIns="91435" bIns="45718" anchor="ctr">
            <a:prstTxWarp prst="textNoShape">
              <a:avLst/>
            </a:prstTxWarp>
          </a:bodyPr>
          <a:lstStyle/>
          <a:p>
            <a:pPr algn="ctr" eaLnBrk="1" hangingPunct="1">
              <a:spcBef>
                <a:spcPct val="20000"/>
              </a:spcBef>
            </a:pPr>
            <a:r>
              <a:rPr kumimoji="1" lang="en-US" altLang="ja-JP">
                <a:latin typeface="Tahoma" charset="0"/>
                <a:ea typeface="ＭＳ Ｐゴシック" charset="-128"/>
                <a:cs typeface="ＭＳ Ｐゴシック" charset="-128"/>
              </a:rPr>
              <a:t>Sensors</a:t>
            </a:r>
            <a:endParaRPr kumimoji="1" lang="en-GB" altLang="ja-JP">
              <a:latin typeface="Tahoma" charset="0"/>
              <a:ea typeface="ＭＳ Ｐゴシック" charset="-128"/>
              <a:cs typeface="ＭＳ Ｐゴシック" charset="-128"/>
            </a:endParaRPr>
          </a:p>
        </p:txBody>
      </p:sp>
      <p:sp>
        <p:nvSpPr>
          <p:cNvPr id="28689" name="Rectangle 17"/>
          <p:cNvSpPr>
            <a:spLocks noChangeArrowheads="1"/>
          </p:cNvSpPr>
          <p:nvPr/>
        </p:nvSpPr>
        <p:spPr bwMode="auto">
          <a:xfrm>
            <a:off x="2451101" y="5567364"/>
            <a:ext cx="1655763" cy="504825"/>
          </a:xfrm>
          <a:prstGeom prst="rect">
            <a:avLst/>
          </a:prstGeom>
          <a:solidFill>
            <a:schemeClr val="bg1"/>
          </a:solidFill>
          <a:ln w="9525">
            <a:solidFill>
              <a:schemeClr val="tx1"/>
            </a:solidFill>
            <a:miter lim="800000"/>
            <a:headEnd/>
            <a:tailEnd/>
          </a:ln>
        </p:spPr>
        <p:txBody>
          <a:bodyPr wrap="none" lIns="91435" tIns="45718" rIns="91435" bIns="45718" anchor="ctr">
            <a:prstTxWarp prst="textNoShape">
              <a:avLst/>
            </a:prstTxWarp>
          </a:bodyPr>
          <a:lstStyle/>
          <a:p>
            <a:pPr algn="ctr" eaLnBrk="1" hangingPunct="1">
              <a:spcBef>
                <a:spcPct val="20000"/>
              </a:spcBef>
            </a:pPr>
            <a:r>
              <a:rPr kumimoji="1" lang="en-US" altLang="ja-JP">
                <a:latin typeface="Tahoma" charset="0"/>
                <a:ea typeface="ＭＳ Ｐゴシック" charset="-128"/>
                <a:cs typeface="ＭＳ Ｐゴシック" charset="-128"/>
              </a:rPr>
              <a:t>Effectors</a:t>
            </a:r>
            <a:endParaRPr kumimoji="1" lang="en-GB" altLang="ja-JP">
              <a:latin typeface="Tahoma" charset="0"/>
              <a:ea typeface="ＭＳ Ｐゴシック" charset="-128"/>
              <a:cs typeface="ＭＳ Ｐゴシック" charset="-128"/>
            </a:endParaRPr>
          </a:p>
        </p:txBody>
      </p:sp>
      <p:sp>
        <p:nvSpPr>
          <p:cNvPr id="28690" name="Line 18"/>
          <p:cNvSpPr>
            <a:spLocks noChangeShapeType="1"/>
          </p:cNvSpPr>
          <p:nvPr/>
        </p:nvSpPr>
        <p:spPr bwMode="auto">
          <a:xfrm>
            <a:off x="2235200" y="2255839"/>
            <a:ext cx="503238" cy="1584325"/>
          </a:xfrm>
          <a:prstGeom prst="line">
            <a:avLst/>
          </a:prstGeom>
          <a:noFill/>
          <a:ln w="9525">
            <a:solidFill>
              <a:schemeClr val="tx1"/>
            </a:solidFill>
            <a:round/>
            <a:headEnd/>
            <a:tailEnd type="triangle" w="med" len="med"/>
          </a:ln>
        </p:spPr>
        <p:txBody>
          <a:bodyPr wrap="none" lIns="91435" tIns="45718" rIns="91435" bIns="45718">
            <a:prstTxWarp prst="textNoShape">
              <a:avLst/>
            </a:prstTxWarp>
          </a:bodyPr>
          <a:lstStyle/>
          <a:p>
            <a:endParaRPr lang="en-US"/>
          </a:p>
        </p:txBody>
      </p:sp>
      <p:sp>
        <p:nvSpPr>
          <p:cNvPr id="28691" name="Rectangle 19"/>
          <p:cNvSpPr>
            <a:spLocks noChangeArrowheads="1"/>
          </p:cNvSpPr>
          <p:nvPr/>
        </p:nvSpPr>
        <p:spPr bwMode="auto">
          <a:xfrm>
            <a:off x="1227139" y="1752600"/>
            <a:ext cx="2808287" cy="647700"/>
          </a:xfrm>
          <a:prstGeom prst="rect">
            <a:avLst/>
          </a:prstGeom>
          <a:solidFill>
            <a:srgbClr val="FFFF00"/>
          </a:solidFill>
          <a:ln w="9525">
            <a:solidFill>
              <a:schemeClr val="tx1"/>
            </a:solidFill>
            <a:miter lim="800000"/>
            <a:headEnd/>
            <a:tailEnd/>
          </a:ln>
        </p:spPr>
        <p:txBody>
          <a:bodyPr wrap="none" lIns="91435" tIns="45718" rIns="91435" bIns="45718" anchor="ctr">
            <a:prstTxWarp prst="textNoShape">
              <a:avLst/>
            </a:prstTxWarp>
          </a:bodyPr>
          <a:lstStyle/>
          <a:p>
            <a:pPr algn="ctr" eaLnBrk="1" hangingPunct="1">
              <a:spcBef>
                <a:spcPct val="20000"/>
              </a:spcBef>
            </a:pPr>
            <a:r>
              <a:rPr kumimoji="1" lang="en-US" altLang="ja-JP">
                <a:latin typeface="Tahoma" charset="0"/>
                <a:ea typeface="ＭＳ Ｐゴシック" charset="-128"/>
                <a:cs typeface="ＭＳ Ｐゴシック" charset="-128"/>
              </a:rPr>
              <a:t>How to design this?</a:t>
            </a:r>
            <a:endParaRPr kumimoji="1" lang="en-GB" altLang="ja-JP">
              <a:latin typeface="Tahoma" charset="0"/>
              <a:ea typeface="ＭＳ Ｐゴシック" charset="-128"/>
              <a:cs typeface="ＭＳ Ｐゴシック" charset="-128"/>
            </a:endParaRPr>
          </a:p>
        </p:txBody>
      </p:sp>
      <p:sp>
        <p:nvSpPr>
          <p:cNvPr id="28692" name="Line 20"/>
          <p:cNvSpPr>
            <a:spLocks noChangeShapeType="1"/>
          </p:cNvSpPr>
          <p:nvPr/>
        </p:nvSpPr>
        <p:spPr bwMode="auto">
          <a:xfrm flipV="1">
            <a:off x="3314700" y="4640263"/>
            <a:ext cx="839788" cy="927100"/>
          </a:xfrm>
          <a:prstGeom prst="line">
            <a:avLst/>
          </a:prstGeom>
          <a:noFill/>
          <a:ln w="9525">
            <a:solidFill>
              <a:schemeClr val="tx1"/>
            </a:solidFill>
            <a:round/>
            <a:headEnd/>
            <a:tailEnd type="triangle" w="med" len="med"/>
          </a:ln>
        </p:spPr>
        <p:txBody>
          <a:bodyPr wrap="none" lIns="91435" tIns="45718" rIns="91435" bIns="45718">
            <a:prstTxWarp prst="textNoShape">
              <a:avLst/>
            </a:prstTxWarp>
          </a:bodyPr>
          <a:lstStyle/>
          <a:p>
            <a:endParaRPr lang="en-US"/>
          </a:p>
        </p:txBody>
      </p:sp>
      <p:sp>
        <p:nvSpPr>
          <p:cNvPr id="28693" name="Line 21"/>
          <p:cNvSpPr>
            <a:spLocks noChangeShapeType="1"/>
          </p:cNvSpPr>
          <p:nvPr/>
        </p:nvSpPr>
        <p:spPr bwMode="auto">
          <a:xfrm flipH="1" flipV="1">
            <a:off x="3316288" y="5249863"/>
            <a:ext cx="0" cy="304800"/>
          </a:xfrm>
          <a:prstGeom prst="line">
            <a:avLst/>
          </a:prstGeom>
          <a:noFill/>
          <a:ln w="9525">
            <a:solidFill>
              <a:schemeClr val="tx1"/>
            </a:solidFill>
            <a:round/>
            <a:headEnd/>
            <a:tailEnd type="triangle" w="med" len="med"/>
          </a:ln>
        </p:spPr>
        <p:txBody>
          <a:bodyPr wrap="none" lIns="91435" tIns="45718" rIns="91435" bIns="45718">
            <a:prstTxWarp prst="textNoShape">
              <a:avLst/>
            </a:prstTxWarp>
          </a:bodyPr>
          <a:lstStyle/>
          <a:p>
            <a:endParaRPr lang="en-US"/>
          </a:p>
        </p:txBody>
      </p:sp>
    </p:spTree>
    <p:extLst>
      <p:ext uri="{BB962C8B-B14F-4D97-AF65-F5344CB8AC3E}">
        <p14:creationId xmlns:p14="http://schemas.microsoft.com/office/powerpoint/2010/main" val="2889075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Introduction of myself</a:t>
            </a:r>
          </a:p>
          <a:p>
            <a:r>
              <a:rPr lang="en-US" dirty="0"/>
              <a:t>Overview of Course Discussion</a:t>
            </a:r>
          </a:p>
          <a:p>
            <a:r>
              <a:rPr lang="en-US" dirty="0"/>
              <a:t>History (Success) of Artificial Intelligence</a:t>
            </a:r>
          </a:p>
          <a:p>
            <a:r>
              <a:rPr lang="en-US" dirty="0"/>
              <a:t>Agents and Environments</a:t>
            </a:r>
          </a:p>
          <a:p>
            <a:r>
              <a:rPr lang="en-US" dirty="0"/>
              <a:t>Evaluation Criteria of AI</a:t>
            </a:r>
          </a:p>
          <a:p>
            <a:r>
              <a:rPr lang="en-US" dirty="0"/>
              <a:t>Applications of AI</a:t>
            </a:r>
          </a:p>
          <a:p>
            <a:r>
              <a:rPr lang="en-US" dirty="0"/>
              <a:t>What You Should Know This Week</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01948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consider</a:t>
            </a:r>
          </a:p>
        </p:txBody>
      </p:sp>
      <p:sp>
        <p:nvSpPr>
          <p:cNvPr id="3" name="Content Placeholder 2"/>
          <p:cNvSpPr>
            <a:spLocks noGrp="1"/>
          </p:cNvSpPr>
          <p:nvPr>
            <p:ph idx="1"/>
          </p:nvPr>
        </p:nvSpPr>
        <p:spPr/>
        <p:txBody>
          <a:bodyPr/>
          <a:lstStyle/>
          <a:p>
            <a:r>
              <a:rPr lang="en-US" dirty="0"/>
              <a:t>How to test if a system is “intelligent” or not?</a:t>
            </a:r>
          </a:p>
          <a:p>
            <a:r>
              <a:rPr lang="en-US" dirty="0"/>
              <a:t>What is a (basic) Turing test?</a:t>
            </a:r>
          </a:p>
          <a:p>
            <a:r>
              <a:rPr lang="en-US" dirty="0"/>
              <a:t>What is a (full) Total Turing test?</a:t>
            </a:r>
          </a:p>
          <a:p>
            <a:r>
              <a:rPr lang="en-US" dirty="0"/>
              <a:t>What is rational?</a:t>
            </a:r>
          </a:p>
          <a:p>
            <a:r>
              <a:rPr lang="en-US" dirty="0"/>
              <a:t>What is the most simple environment?</a:t>
            </a:r>
          </a:p>
          <a:p>
            <a:r>
              <a:rPr lang="en-US" dirty="0"/>
              <a:t>What is the most complex environment?</a:t>
            </a:r>
          </a:p>
          <a:p>
            <a:r>
              <a:rPr lang="en-US" dirty="0"/>
              <a:t>How many types of Agents?</a:t>
            </a:r>
          </a:p>
          <a:p>
            <a:r>
              <a:rPr lang="en-US" dirty="0"/>
              <a:t>What is an agent function? (optional 2 views)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67B37-5408-8848-BA1A-2C039AA52483}" type="slidenum">
              <a:rPr lang="en-US" smtClean="0"/>
              <a:pPr/>
              <a:t>20</a:t>
            </a:fld>
            <a:endParaRPr lang="en-US"/>
          </a:p>
        </p:txBody>
      </p:sp>
    </p:spTree>
    <p:extLst>
      <p:ext uri="{BB962C8B-B14F-4D97-AF65-F5344CB8AC3E}">
        <p14:creationId xmlns:p14="http://schemas.microsoft.com/office/powerpoint/2010/main" val="354281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a:xfrm>
            <a:off x="335756" y="-301350"/>
            <a:ext cx="7772400" cy="1143000"/>
          </a:xfrm>
        </p:spPr>
        <p:txBody>
          <a:bodyPr lIns="64291" tIns="32146" rIns="116994" bIns="32146"/>
          <a:lstStyle/>
          <a:p>
            <a:pPr marL="40182"/>
            <a:r>
              <a:rPr lang="en-US" dirty="0">
                <a:ea typeface="Tahoma" charset="0"/>
                <a:cs typeface="Tahoma" charset="0"/>
                <a:sym typeface="Tahoma" charset="0"/>
              </a:rPr>
              <a:t>What is AI?</a:t>
            </a:r>
            <a:endParaRPr lang="en-US" dirty="0">
              <a:sym typeface="Tahoma" charset="0"/>
            </a:endParaRPr>
          </a:p>
        </p:txBody>
      </p:sp>
      <p:grpSp>
        <p:nvGrpSpPr>
          <p:cNvPr id="3" name="Group 2"/>
          <p:cNvGrpSpPr/>
          <p:nvPr/>
        </p:nvGrpSpPr>
        <p:grpSpPr>
          <a:xfrm>
            <a:off x="229939" y="1017020"/>
            <a:ext cx="8601522" cy="3663987"/>
            <a:chOff x="229939" y="1017020"/>
            <a:chExt cx="8601522" cy="3663987"/>
          </a:xfrm>
        </p:grpSpPr>
        <p:sp>
          <p:nvSpPr>
            <p:cNvPr id="32773" name="Rectangle 3"/>
            <p:cNvSpPr>
              <a:spLocks/>
            </p:cNvSpPr>
            <p:nvPr/>
          </p:nvSpPr>
          <p:spPr bwMode="auto">
            <a:xfrm>
              <a:off x="229939" y="1017020"/>
              <a:ext cx="4036219" cy="1696641"/>
            </a:xfrm>
            <a:prstGeom prst="rect">
              <a:avLst/>
            </a:prstGeom>
            <a:noFill/>
            <a:ln w="12700">
              <a:solidFill>
                <a:schemeClr val="tx1"/>
              </a:solidFill>
              <a:miter lim="800000"/>
              <a:headEnd/>
              <a:tailEnd/>
            </a:ln>
          </p:spPr>
          <p:txBody>
            <a:bodyPr lIns="0" tIns="0" rIns="40638" bIns="0">
              <a:prstTxWarp prst="textNoShape">
                <a:avLst/>
              </a:prstTxWarp>
            </a:bodyPr>
            <a:lstStyle/>
            <a:p>
              <a:pPr marL="40182"/>
              <a:r>
                <a:rPr lang="en-US" sz="2100" dirty="0">
                  <a:latin typeface="Tahoma" charset="0"/>
                  <a:ea typeface="Tahoma" charset="0"/>
                  <a:cs typeface="Tahoma" charset="0"/>
                  <a:sym typeface="Tahoma" charset="0"/>
                </a:rPr>
                <a:t>The exciting new effort to make computers thinks … machine with minds, in the full and literal sense” </a:t>
              </a:r>
            </a:p>
            <a:p>
              <a:pPr marL="40182"/>
              <a:r>
                <a:rPr lang="en-US" sz="2100" dirty="0">
                  <a:latin typeface="Tahoma" charset="0"/>
                  <a:ea typeface="Tahoma" charset="0"/>
                  <a:cs typeface="Tahoma" charset="0"/>
                  <a:sym typeface="Tahoma" charset="0"/>
                </a:rPr>
                <a:t>(</a:t>
              </a:r>
              <a:r>
                <a:rPr lang="en-US" sz="2100" dirty="0" err="1">
                  <a:latin typeface="Tahoma" charset="0"/>
                  <a:ea typeface="Tahoma" charset="0"/>
                  <a:cs typeface="Tahoma" charset="0"/>
                  <a:sym typeface="Tahoma" charset="0"/>
                </a:rPr>
                <a:t>Haugeland</a:t>
              </a:r>
              <a:r>
                <a:rPr lang="en-US" sz="2100" dirty="0">
                  <a:latin typeface="Tahoma" charset="0"/>
                  <a:ea typeface="Tahoma" charset="0"/>
                  <a:cs typeface="Tahoma" charset="0"/>
                  <a:sym typeface="Tahoma" charset="0"/>
                </a:rPr>
                <a:t> 1985)</a:t>
              </a:r>
            </a:p>
          </p:txBody>
        </p:sp>
        <p:sp>
          <p:nvSpPr>
            <p:cNvPr id="32774" name="Rectangle 4"/>
            <p:cNvSpPr>
              <a:spLocks/>
            </p:cNvSpPr>
            <p:nvPr/>
          </p:nvSpPr>
          <p:spPr bwMode="auto">
            <a:xfrm>
              <a:off x="229939" y="2984366"/>
              <a:ext cx="4036219" cy="1696641"/>
            </a:xfrm>
            <a:prstGeom prst="rect">
              <a:avLst/>
            </a:prstGeom>
            <a:noFill/>
            <a:ln w="12700">
              <a:solidFill>
                <a:schemeClr val="tx1"/>
              </a:solidFill>
              <a:miter lim="800000"/>
              <a:headEnd/>
              <a:tailEnd/>
            </a:ln>
          </p:spPr>
          <p:txBody>
            <a:bodyPr lIns="0" tIns="0" rIns="40638" bIns="0">
              <a:prstTxWarp prst="textNoShape">
                <a:avLst/>
              </a:prstTxWarp>
            </a:bodyPr>
            <a:lstStyle/>
            <a:p>
              <a:pPr marL="40182"/>
              <a:r>
                <a:rPr lang="en-US" sz="2100" dirty="0">
                  <a:latin typeface="Tahoma" charset="0"/>
                  <a:ea typeface="Tahoma" charset="0"/>
                  <a:cs typeface="Tahoma" charset="0"/>
                  <a:sym typeface="Tahoma" charset="0"/>
                </a:rPr>
                <a:t>“The art of creating machines that perform functions that require intelligence when performed by people” (</a:t>
              </a:r>
              <a:r>
                <a:rPr lang="en-US" sz="2100" dirty="0" err="1">
                  <a:latin typeface="Tahoma" charset="0"/>
                  <a:ea typeface="Tahoma" charset="0"/>
                  <a:cs typeface="Tahoma" charset="0"/>
                  <a:sym typeface="Tahoma" charset="0"/>
                </a:rPr>
                <a:t>Kurzweil</a:t>
              </a:r>
              <a:r>
                <a:rPr lang="en-US" sz="2100" dirty="0">
                  <a:latin typeface="Tahoma" charset="0"/>
                  <a:ea typeface="Tahoma" charset="0"/>
                  <a:cs typeface="Tahoma" charset="0"/>
                  <a:sym typeface="Tahoma" charset="0"/>
                </a:rPr>
                <a:t>, 1990)</a:t>
              </a:r>
            </a:p>
          </p:txBody>
        </p:sp>
        <p:sp>
          <p:nvSpPr>
            <p:cNvPr id="32775" name="Rectangle 5"/>
            <p:cNvSpPr>
              <a:spLocks/>
            </p:cNvSpPr>
            <p:nvPr/>
          </p:nvSpPr>
          <p:spPr bwMode="auto">
            <a:xfrm>
              <a:off x="4357688" y="1017020"/>
              <a:ext cx="4473773" cy="1375172"/>
            </a:xfrm>
            <a:prstGeom prst="rect">
              <a:avLst/>
            </a:prstGeom>
            <a:noFill/>
            <a:ln w="12700">
              <a:solidFill>
                <a:schemeClr val="tx1"/>
              </a:solidFill>
              <a:miter lim="800000"/>
              <a:headEnd/>
              <a:tailEnd/>
            </a:ln>
          </p:spPr>
          <p:txBody>
            <a:bodyPr lIns="0" tIns="0" rIns="40638" bIns="0">
              <a:prstTxWarp prst="textNoShape">
                <a:avLst/>
              </a:prstTxWarp>
            </a:bodyPr>
            <a:lstStyle/>
            <a:p>
              <a:pPr marL="40182"/>
              <a:r>
                <a:rPr lang="en-US" sz="2100" dirty="0">
                  <a:latin typeface="Tahoma" charset="0"/>
                  <a:ea typeface="Tahoma" charset="0"/>
                  <a:cs typeface="Tahoma" charset="0"/>
                  <a:sym typeface="Tahoma" charset="0"/>
                </a:rPr>
                <a:t>“The study of mental faculties through the use of computational models” </a:t>
              </a:r>
            </a:p>
            <a:p>
              <a:pPr marL="40182"/>
              <a:r>
                <a:rPr lang="en-US" sz="2100" dirty="0">
                  <a:latin typeface="Tahoma" charset="0"/>
                  <a:ea typeface="Tahoma" charset="0"/>
                  <a:cs typeface="Tahoma" charset="0"/>
                  <a:sym typeface="Tahoma" charset="0"/>
                </a:rPr>
                <a:t>(</a:t>
              </a:r>
              <a:r>
                <a:rPr lang="en-US" sz="2100" dirty="0" err="1">
                  <a:latin typeface="Tahoma" charset="0"/>
                  <a:ea typeface="Tahoma" charset="0"/>
                  <a:cs typeface="Tahoma" charset="0"/>
                  <a:sym typeface="Tahoma" charset="0"/>
                </a:rPr>
                <a:t>Charniak</a:t>
              </a:r>
              <a:r>
                <a:rPr lang="en-US" sz="2100" dirty="0">
                  <a:latin typeface="Tahoma" charset="0"/>
                  <a:ea typeface="Tahoma" charset="0"/>
                  <a:cs typeface="Tahoma" charset="0"/>
                  <a:sym typeface="Tahoma" charset="0"/>
                </a:rPr>
                <a:t> et al. 1985)</a:t>
              </a:r>
            </a:p>
          </p:txBody>
        </p:sp>
        <p:sp>
          <p:nvSpPr>
            <p:cNvPr id="32776" name="Rectangle 6"/>
            <p:cNvSpPr>
              <a:spLocks/>
            </p:cNvSpPr>
            <p:nvPr/>
          </p:nvSpPr>
          <p:spPr bwMode="auto">
            <a:xfrm>
              <a:off x="4357688" y="2984366"/>
              <a:ext cx="4446984" cy="1375172"/>
            </a:xfrm>
            <a:prstGeom prst="rect">
              <a:avLst/>
            </a:prstGeom>
            <a:noFill/>
            <a:ln w="12700">
              <a:solidFill>
                <a:schemeClr val="tx1"/>
              </a:solidFill>
              <a:miter lim="800000"/>
              <a:headEnd/>
              <a:tailEnd/>
            </a:ln>
          </p:spPr>
          <p:txBody>
            <a:bodyPr lIns="0" tIns="0" rIns="40638" bIns="0">
              <a:prstTxWarp prst="textNoShape">
                <a:avLst/>
              </a:prstTxWarp>
            </a:bodyPr>
            <a:lstStyle/>
            <a:p>
              <a:pPr marL="40182"/>
              <a:r>
                <a:rPr lang="en-US" sz="2100" dirty="0">
                  <a:latin typeface="Tahoma" charset="0"/>
                  <a:ea typeface="Tahoma" charset="0"/>
                  <a:cs typeface="Tahoma" charset="0"/>
                  <a:sym typeface="Tahoma" charset="0"/>
                </a:rPr>
                <a:t>A field of study that seeks to explain and emulate intelligent behavior in terms of computational processes” (</a:t>
              </a:r>
              <a:r>
                <a:rPr lang="en-US" sz="2100" dirty="0" err="1">
                  <a:latin typeface="Tahoma" charset="0"/>
                  <a:ea typeface="Tahoma" charset="0"/>
                  <a:cs typeface="Tahoma" charset="0"/>
                  <a:sym typeface="Tahoma" charset="0"/>
                </a:rPr>
                <a:t>Schalkol</a:t>
              </a:r>
              <a:r>
                <a:rPr lang="en-US" sz="2100" dirty="0">
                  <a:latin typeface="Tahoma" charset="0"/>
                  <a:ea typeface="Tahoma" charset="0"/>
                  <a:cs typeface="Tahoma" charset="0"/>
                  <a:sym typeface="Tahoma" charset="0"/>
                </a:rPr>
                <a:t>, 1990)</a:t>
              </a:r>
            </a:p>
          </p:txBody>
        </p:sp>
      </p:grpSp>
      <p:grpSp>
        <p:nvGrpSpPr>
          <p:cNvPr id="4" name="Group 3"/>
          <p:cNvGrpSpPr/>
          <p:nvPr/>
        </p:nvGrpSpPr>
        <p:grpSpPr>
          <a:xfrm>
            <a:off x="613935" y="5706880"/>
            <a:ext cx="3750469" cy="801382"/>
            <a:chOff x="613935" y="5706880"/>
            <a:chExt cx="3750469" cy="801382"/>
          </a:xfrm>
        </p:grpSpPr>
        <p:sp>
          <p:nvSpPr>
            <p:cNvPr id="32777" name="Rectangle 7"/>
            <p:cNvSpPr>
              <a:spLocks/>
            </p:cNvSpPr>
            <p:nvPr/>
          </p:nvSpPr>
          <p:spPr bwMode="auto">
            <a:xfrm>
              <a:off x="613935" y="5706880"/>
              <a:ext cx="3750469" cy="392906"/>
            </a:xfrm>
            <a:prstGeom prst="rect">
              <a:avLst/>
            </a:prstGeom>
            <a:solidFill>
              <a:schemeClr val="bg1"/>
            </a:solidFill>
            <a:ln w="12700">
              <a:solidFill>
                <a:srgbClr val="797B7E"/>
              </a:solidFill>
              <a:miter lim="800000"/>
              <a:headEnd/>
              <a:tailEnd/>
            </a:ln>
          </p:spPr>
          <p:txBody>
            <a:bodyPr lIns="0" tIns="0" rIns="40638" bIns="0">
              <a:prstTxWarp prst="textNoShape">
                <a:avLst/>
              </a:prstTxWarp>
            </a:bodyPr>
            <a:lstStyle/>
            <a:p>
              <a:pPr marL="40182"/>
              <a:r>
                <a:rPr lang="en-US" sz="2000" dirty="0">
                  <a:solidFill>
                    <a:srgbClr val="CC3300"/>
                  </a:solidFill>
                  <a:latin typeface="Tahoma" charset="0"/>
                  <a:ea typeface="Tahoma" charset="0"/>
                  <a:cs typeface="Tahoma" charset="0"/>
                  <a:sym typeface="Tahoma" charset="0"/>
                </a:rPr>
                <a:t>Systems that think like humans</a:t>
              </a:r>
            </a:p>
          </p:txBody>
        </p:sp>
        <p:sp>
          <p:nvSpPr>
            <p:cNvPr id="32779" name="Rectangle 9"/>
            <p:cNvSpPr>
              <a:spLocks/>
            </p:cNvSpPr>
            <p:nvPr/>
          </p:nvSpPr>
          <p:spPr bwMode="auto">
            <a:xfrm>
              <a:off x="613935" y="6115356"/>
              <a:ext cx="3750469" cy="392906"/>
            </a:xfrm>
            <a:prstGeom prst="rect">
              <a:avLst/>
            </a:prstGeom>
            <a:solidFill>
              <a:srgbClr val="FFFFFF"/>
            </a:solidFill>
            <a:ln w="12700">
              <a:solidFill>
                <a:srgbClr val="797B7E"/>
              </a:solidFill>
              <a:miter lim="800000"/>
              <a:headEnd/>
              <a:tailEnd/>
            </a:ln>
          </p:spPr>
          <p:txBody>
            <a:bodyPr lIns="0" tIns="0" rIns="40638" bIns="0">
              <a:prstTxWarp prst="textNoShape">
                <a:avLst/>
              </a:prstTxWarp>
            </a:bodyPr>
            <a:lstStyle/>
            <a:p>
              <a:pPr marL="40182"/>
              <a:r>
                <a:rPr lang="en-US" sz="2000" dirty="0">
                  <a:solidFill>
                    <a:srgbClr val="FF6600"/>
                  </a:solidFill>
                  <a:latin typeface="Tahoma" charset="0"/>
                  <a:ea typeface="Tahoma" charset="0"/>
                  <a:cs typeface="Tahoma" charset="0"/>
                  <a:sym typeface="Tahoma" charset="0"/>
                </a:rPr>
                <a:t>Systems that act like humans</a:t>
              </a:r>
            </a:p>
          </p:txBody>
        </p:sp>
      </p:grpSp>
      <p:grpSp>
        <p:nvGrpSpPr>
          <p:cNvPr id="5" name="Group 4"/>
          <p:cNvGrpSpPr/>
          <p:nvPr/>
        </p:nvGrpSpPr>
        <p:grpSpPr>
          <a:xfrm>
            <a:off x="4435841" y="5684155"/>
            <a:ext cx="3750469" cy="797165"/>
            <a:chOff x="4435841" y="5684155"/>
            <a:chExt cx="3750469" cy="797165"/>
          </a:xfrm>
        </p:grpSpPr>
        <p:sp>
          <p:nvSpPr>
            <p:cNvPr id="32778" name="Rectangle 8"/>
            <p:cNvSpPr>
              <a:spLocks/>
            </p:cNvSpPr>
            <p:nvPr/>
          </p:nvSpPr>
          <p:spPr bwMode="auto">
            <a:xfrm>
              <a:off x="4435841" y="5684155"/>
              <a:ext cx="3750469" cy="392906"/>
            </a:xfrm>
            <a:prstGeom prst="rect">
              <a:avLst/>
            </a:prstGeom>
            <a:solidFill>
              <a:srgbClr val="FFFFFF"/>
            </a:solidFill>
            <a:ln w="12700">
              <a:solidFill>
                <a:srgbClr val="797B7E"/>
              </a:solidFill>
              <a:miter lim="800000"/>
              <a:headEnd/>
              <a:tailEnd/>
            </a:ln>
          </p:spPr>
          <p:txBody>
            <a:bodyPr lIns="0" tIns="0" rIns="40638" bIns="0">
              <a:prstTxWarp prst="textNoShape">
                <a:avLst/>
              </a:prstTxWarp>
            </a:bodyPr>
            <a:lstStyle/>
            <a:p>
              <a:pPr marL="40182"/>
              <a:r>
                <a:rPr lang="en-US" sz="2000" dirty="0">
                  <a:solidFill>
                    <a:srgbClr val="33CC33"/>
                  </a:solidFill>
                  <a:latin typeface="Tahoma" charset="0"/>
                  <a:ea typeface="Tahoma" charset="0"/>
                  <a:cs typeface="Tahoma" charset="0"/>
                  <a:sym typeface="Tahoma" charset="0"/>
                </a:rPr>
                <a:t>Systems that think rationally</a:t>
              </a:r>
            </a:p>
          </p:txBody>
        </p:sp>
        <p:sp>
          <p:nvSpPr>
            <p:cNvPr id="32780" name="Rectangle 10"/>
            <p:cNvSpPr>
              <a:spLocks/>
            </p:cNvSpPr>
            <p:nvPr/>
          </p:nvSpPr>
          <p:spPr bwMode="auto">
            <a:xfrm>
              <a:off x="4435841" y="6088414"/>
              <a:ext cx="3750469" cy="392906"/>
            </a:xfrm>
            <a:prstGeom prst="rect">
              <a:avLst/>
            </a:prstGeom>
            <a:solidFill>
              <a:srgbClr val="FFFFFF"/>
            </a:solidFill>
            <a:ln w="12700">
              <a:solidFill>
                <a:srgbClr val="797B7E"/>
              </a:solidFill>
              <a:miter lim="800000"/>
              <a:headEnd/>
              <a:tailEnd/>
            </a:ln>
          </p:spPr>
          <p:txBody>
            <a:bodyPr lIns="0" tIns="0" rIns="40638" bIns="0">
              <a:prstTxWarp prst="textNoShape">
                <a:avLst/>
              </a:prstTxWarp>
            </a:bodyPr>
            <a:lstStyle/>
            <a:p>
              <a:pPr marL="40182"/>
              <a:r>
                <a:rPr lang="en-US" sz="2000" dirty="0">
                  <a:solidFill>
                    <a:srgbClr val="0066FF"/>
                  </a:solidFill>
                  <a:latin typeface="Tahoma" charset="0"/>
                  <a:ea typeface="Tahoma" charset="0"/>
                  <a:cs typeface="Tahoma" charset="0"/>
                  <a:sym typeface="Tahoma" charset="0"/>
                </a:rPr>
                <a:t>Systems that act rationally</a:t>
              </a:r>
            </a:p>
          </p:txBody>
        </p:sp>
      </p:grpSp>
      <p:sp>
        <p:nvSpPr>
          <p:cNvPr id="2" name="TextBox 1"/>
          <p:cNvSpPr txBox="1"/>
          <p:nvPr/>
        </p:nvSpPr>
        <p:spPr>
          <a:xfrm>
            <a:off x="1228616" y="5020435"/>
            <a:ext cx="5232547" cy="523220"/>
          </a:xfrm>
          <a:prstGeom prst="rect">
            <a:avLst/>
          </a:prstGeom>
          <a:noFill/>
        </p:spPr>
        <p:txBody>
          <a:bodyPr wrap="none" rtlCol="0">
            <a:spAutoFit/>
          </a:bodyPr>
          <a:lstStyle/>
          <a:p>
            <a:r>
              <a:rPr lang="en-US" sz="2800" b="1" dirty="0"/>
              <a:t>How to Measure Intelligence?</a:t>
            </a:r>
          </a:p>
        </p:txBody>
      </p:sp>
    </p:spTree>
    <p:extLst>
      <p:ext uri="{BB962C8B-B14F-4D97-AF65-F5344CB8AC3E}">
        <p14:creationId xmlns:p14="http://schemas.microsoft.com/office/powerpoint/2010/main" val="348048460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3" y="933569"/>
            <a:ext cx="8669867" cy="548640"/>
          </a:xfrm>
        </p:spPr>
        <p:txBody>
          <a:bodyPr>
            <a:noAutofit/>
          </a:bodyPr>
          <a:lstStyle/>
          <a:p>
            <a:r>
              <a:rPr lang="en-US" dirty="0"/>
              <a:t>Eugene </a:t>
            </a:r>
            <a:r>
              <a:rPr lang="en-US" dirty="0" err="1"/>
              <a:t>Goostman</a:t>
            </a:r>
            <a:r>
              <a:rPr lang="en-US" dirty="0"/>
              <a:t> – Turing Test 2014</a:t>
            </a:r>
          </a:p>
        </p:txBody>
      </p:sp>
      <p:sp>
        <p:nvSpPr>
          <p:cNvPr id="3" name="Content Placeholder 2"/>
          <p:cNvSpPr>
            <a:spLocks noGrp="1"/>
          </p:cNvSpPr>
          <p:nvPr>
            <p:ph idx="1"/>
          </p:nvPr>
        </p:nvSpPr>
        <p:spPr>
          <a:xfrm>
            <a:off x="270933" y="1491388"/>
            <a:ext cx="8633025" cy="4546639"/>
          </a:xfrm>
        </p:spPr>
        <p:txBody>
          <a:bodyPr>
            <a:normAutofit lnSpcReduction="10000"/>
          </a:bodyPr>
          <a:lstStyle/>
          <a:p>
            <a:pPr lvl="1"/>
            <a:r>
              <a:rPr lang="en-US" sz="2800" dirty="0"/>
              <a:t> </a:t>
            </a:r>
            <a:r>
              <a:rPr lang="en-US" dirty="0">
                <a:hlinkClick r:id="rId2"/>
              </a:rPr>
              <a:t>Interview</a:t>
            </a:r>
            <a:endParaRPr lang="en-US" sz="2800" dirty="0">
              <a:ln w="18415" cmpd="sng">
                <a:solidFill>
                  <a:srgbClr val="FFFFFF"/>
                </a:solidFill>
                <a:prstDash val="solid"/>
              </a:ln>
              <a:solidFill>
                <a:schemeClr val="tx2"/>
              </a:solidFill>
              <a:effectLst>
                <a:outerShdw blurRad="63500" dir="3600000" algn="tl" rotWithShape="0">
                  <a:srgbClr val="000000">
                    <a:alpha val="70000"/>
                  </a:srgbClr>
                </a:outerShdw>
              </a:effectLst>
            </a:endParaRPr>
          </a:p>
          <a:p>
            <a:pPr lvl="1"/>
            <a:r>
              <a:rPr lang="en-US" sz="2800" dirty="0"/>
              <a:t>What do you think?  Was the test really passed?  </a:t>
            </a:r>
          </a:p>
          <a:p>
            <a:pPr lvl="1"/>
            <a:r>
              <a:rPr lang="en-US" sz="2800" dirty="0"/>
              <a:t>What effect did context, that is, saying that the computer was playing a 13-year-old </a:t>
            </a:r>
            <a:r>
              <a:rPr lang="en-US" sz="2800" dirty="0" err="1"/>
              <a:t>Ukranian</a:t>
            </a:r>
            <a:r>
              <a:rPr lang="en-US" sz="2800" dirty="0"/>
              <a:t> boy for whom English was a second language, have on the results?  </a:t>
            </a:r>
          </a:p>
          <a:p>
            <a:pPr lvl="1"/>
            <a:r>
              <a:rPr lang="en-US" sz="2800" dirty="0"/>
              <a:t>What does that tell us about the Turing test as a test of artificial intelligence?</a:t>
            </a:r>
          </a:p>
          <a:p>
            <a:pPr lvl="1"/>
            <a:r>
              <a:rPr lang="en-US" sz="2800" dirty="0"/>
              <a:t>What would be a better test? </a:t>
            </a:r>
          </a:p>
          <a:p>
            <a:pPr lvl="1"/>
            <a:r>
              <a:rPr lang="en-US" dirty="0">
                <a:hlinkClick r:id="rId3"/>
              </a:rPr>
              <a:t>http://www.princetonai.com/bot/</a:t>
            </a:r>
            <a:endParaRPr lang="en-US" dirty="0"/>
          </a:p>
        </p:txBody>
      </p:sp>
      <p:sp>
        <p:nvSpPr>
          <p:cNvPr id="5" name="Slide Number Placeholder 4"/>
          <p:cNvSpPr>
            <a:spLocks noGrp="1"/>
          </p:cNvSpPr>
          <p:nvPr>
            <p:ph type="sldNum" sz="quarter" idx="12"/>
          </p:nvPr>
        </p:nvSpPr>
        <p:spPr/>
        <p:txBody>
          <a:bodyPr>
            <a:normAutofit fontScale="92500" lnSpcReduction="20000"/>
          </a:bodyPr>
          <a:lstStyle/>
          <a:p>
            <a:fld id="{68367B37-5408-8848-BA1A-2C039AA52483}" type="slidenum">
              <a:rPr lang="en-US" smtClean="0"/>
              <a:pPr/>
              <a:t>22</a:t>
            </a:fld>
            <a:endParaRPr lang="en-US"/>
          </a:p>
        </p:txBody>
      </p:sp>
      <p:pic>
        <p:nvPicPr>
          <p:cNvPr id="7" name="Picture 6" descr="eugen.png"/>
          <p:cNvPicPr>
            <a:picLocks noChangeAspect="1"/>
          </p:cNvPicPr>
          <p:nvPr/>
        </p:nvPicPr>
        <p:blipFill rotWithShape="1">
          <a:blip r:embed="rId4" cstate="email">
            <a:extLst>
              <a:ext uri="{28A0092B-C50C-407E-A947-70E740481C1C}">
                <a14:useLocalDpi xmlns:a14="http://schemas.microsoft.com/office/drawing/2010/main" val="0"/>
              </a:ext>
            </a:extLst>
          </a:blip>
          <a:srcRect t="36450"/>
          <a:stretch/>
        </p:blipFill>
        <p:spPr>
          <a:xfrm>
            <a:off x="5113866" y="4880377"/>
            <a:ext cx="4653689" cy="1180659"/>
          </a:xfrm>
          <a:prstGeom prst="rect">
            <a:avLst/>
          </a:prstGeom>
        </p:spPr>
      </p:pic>
    </p:spTree>
    <p:extLst>
      <p:ext uri="{BB962C8B-B14F-4D97-AF65-F5344CB8AC3E}">
        <p14:creationId xmlns:p14="http://schemas.microsoft.com/office/powerpoint/2010/main" val="3721785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15" y="599506"/>
            <a:ext cx="8452985" cy="314893"/>
          </a:xfrm>
        </p:spPr>
        <p:txBody>
          <a:bodyPr>
            <a:normAutofit fontScale="90000"/>
          </a:bodyPr>
          <a:lstStyle/>
          <a:p>
            <a:r>
              <a:rPr lang="en-US" dirty="0" err="1"/>
              <a:t>Mitsuku</a:t>
            </a:r>
            <a:r>
              <a:rPr lang="en-US" dirty="0"/>
              <a:t> – 2013 </a:t>
            </a:r>
            <a:r>
              <a:rPr lang="en-US" dirty="0" err="1"/>
              <a:t>Loebener</a:t>
            </a:r>
            <a:r>
              <a:rPr lang="en-US" dirty="0"/>
              <a:t> Winner</a:t>
            </a:r>
          </a:p>
        </p:txBody>
      </p:sp>
      <p:pic>
        <p:nvPicPr>
          <p:cNvPr id="6" name="Content Placeholder 5" descr="mitsuku_big2.jpg">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rcRect t="25834" b="25834"/>
          <a:stretch>
            <a:fillRect/>
          </a:stretch>
        </p:blipFill>
        <p:spPr>
          <a:xfrm>
            <a:off x="685800" y="1227667"/>
            <a:ext cx="7772400" cy="3733800"/>
          </a:xfrm>
          <a:prstGeom prst="rect">
            <a:avLst/>
          </a:prstGeom>
        </p:spPr>
      </p:pic>
      <p:sp>
        <p:nvSpPr>
          <p:cNvPr id="5" name="Slide Number Placeholder 4"/>
          <p:cNvSpPr>
            <a:spLocks noGrp="1"/>
          </p:cNvSpPr>
          <p:nvPr>
            <p:ph type="sldNum" sz="quarter" idx="12"/>
          </p:nvPr>
        </p:nvSpPr>
        <p:spPr/>
        <p:txBody>
          <a:bodyPr>
            <a:normAutofit fontScale="92500" lnSpcReduction="20000"/>
          </a:bodyPr>
          <a:lstStyle/>
          <a:p>
            <a:fld id="{68367B37-5408-8848-BA1A-2C039AA52483}" type="slidenum">
              <a:rPr lang="en-US" smtClean="0"/>
              <a:pPr/>
              <a:t>23</a:t>
            </a:fld>
            <a:endParaRPr lang="en-US"/>
          </a:p>
        </p:txBody>
      </p:sp>
      <p:sp>
        <p:nvSpPr>
          <p:cNvPr id="3" name="TextBox 2"/>
          <p:cNvSpPr txBox="1"/>
          <p:nvPr/>
        </p:nvSpPr>
        <p:spPr>
          <a:xfrm>
            <a:off x="1746824" y="5479785"/>
            <a:ext cx="5164667" cy="646331"/>
          </a:xfrm>
          <a:prstGeom prst="rect">
            <a:avLst/>
          </a:prstGeom>
          <a:solidFill>
            <a:schemeClr val="tx1"/>
          </a:solidFill>
        </p:spPr>
        <p:txBody>
          <a:bodyPr wrap="square" rtlCol="0">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hlinkClick r:id="rId5"/>
              </a:rPr>
              <a:t>http://www.loebner.net/Prizef/loebner-prize.htm</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endParaRPr lang="en-US" dirty="0"/>
          </a:p>
        </p:txBody>
      </p:sp>
    </p:spTree>
    <p:extLst>
      <p:ext uri="{BB962C8B-B14F-4D97-AF65-F5344CB8AC3E}">
        <p14:creationId xmlns:p14="http://schemas.microsoft.com/office/powerpoint/2010/main" val="73675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a:xfrm>
            <a:off x="0" y="365759"/>
            <a:ext cx="9144000" cy="603141"/>
          </a:xfrm>
        </p:spPr>
        <p:txBody>
          <a:bodyPr lIns="64291" tIns="32146" rIns="116994" bIns="32146">
            <a:normAutofit fontScale="90000"/>
          </a:bodyPr>
          <a:lstStyle/>
          <a:p>
            <a:pPr marL="40182"/>
            <a:r>
              <a:rPr lang="en-US" dirty="0"/>
              <a:t>Major issues for AI Applications</a:t>
            </a:r>
          </a:p>
        </p:txBody>
      </p:sp>
      <p:sp>
        <p:nvSpPr>
          <p:cNvPr id="75781" name="Rectangle 3"/>
          <p:cNvSpPr>
            <a:spLocks noGrp="1" noChangeArrowheads="1"/>
          </p:cNvSpPr>
          <p:nvPr>
            <p:ph idx="1"/>
          </p:nvPr>
        </p:nvSpPr>
        <p:spPr>
          <a:xfrm>
            <a:off x="232172" y="1095216"/>
            <a:ext cx="8760023" cy="5563195"/>
          </a:xfrm>
        </p:spPr>
        <p:txBody>
          <a:bodyPr lIns="64291" tIns="32146" rIns="116994" bIns="32146">
            <a:noAutofit/>
          </a:bodyPr>
          <a:lstStyle/>
          <a:p>
            <a:pPr marL="457200" indent="-457200" eaLnBrk="1" hangingPunct="1">
              <a:buFont typeface="Arial"/>
              <a:buChar char="•"/>
            </a:pPr>
            <a:r>
              <a:rPr lang="en-US" sz="2400" dirty="0"/>
              <a:t>How to represent knowledge about the world?</a:t>
            </a:r>
          </a:p>
          <a:p>
            <a:pPr marL="457200" indent="-457200" eaLnBrk="1" hangingPunct="1">
              <a:buFont typeface="Arial"/>
              <a:buChar char="•"/>
            </a:pPr>
            <a:r>
              <a:rPr lang="en-US" sz="2400" dirty="0"/>
              <a:t>How to react to new perceived events?</a:t>
            </a:r>
          </a:p>
          <a:p>
            <a:pPr marL="457200" indent="-457200" eaLnBrk="1" hangingPunct="1">
              <a:buFont typeface="Arial"/>
              <a:buChar char="•"/>
            </a:pPr>
            <a:r>
              <a:rPr lang="en-US" sz="2400" dirty="0"/>
              <a:t>How to integrate new percepts to past experience?</a:t>
            </a:r>
          </a:p>
          <a:p>
            <a:pPr marL="457200" indent="-457200" eaLnBrk="1" hangingPunct="1">
              <a:buFont typeface="Arial"/>
              <a:buChar char="•"/>
            </a:pPr>
            <a:r>
              <a:rPr lang="en-US" sz="2400" dirty="0"/>
              <a:t>How to understand the user?</a:t>
            </a:r>
          </a:p>
          <a:p>
            <a:pPr marL="457200" indent="-457200" eaLnBrk="1" hangingPunct="1">
              <a:buFont typeface="Arial"/>
              <a:buChar char="•"/>
            </a:pPr>
            <a:r>
              <a:rPr lang="en-US" sz="2400" dirty="0"/>
              <a:t>How to optimize balance between user goals &amp; environment constraints?</a:t>
            </a:r>
          </a:p>
          <a:p>
            <a:pPr marL="457200" indent="-457200" eaLnBrk="1" hangingPunct="1">
              <a:buFont typeface="Arial"/>
              <a:buChar char="•"/>
            </a:pPr>
            <a:r>
              <a:rPr lang="en-US" sz="2400" dirty="0"/>
              <a:t>How to use reasoning to decide on the best course of action?</a:t>
            </a:r>
          </a:p>
          <a:p>
            <a:pPr marL="457200" indent="-457200" eaLnBrk="1" hangingPunct="1">
              <a:buFont typeface="Arial"/>
              <a:buChar char="•"/>
            </a:pPr>
            <a:r>
              <a:rPr lang="en-US" sz="2400" dirty="0"/>
              <a:t>How to communicate back with the user?</a:t>
            </a:r>
          </a:p>
          <a:p>
            <a:pPr marL="457200" indent="-457200" eaLnBrk="1" hangingPunct="1">
              <a:buFont typeface="Arial"/>
              <a:buChar char="•"/>
            </a:pPr>
            <a:r>
              <a:rPr lang="en-US" sz="2400" dirty="0"/>
              <a:t>How to plan ahead?</a:t>
            </a:r>
          </a:p>
          <a:p>
            <a:pPr marL="457200" indent="-457200" eaLnBrk="1" hangingPunct="1">
              <a:buFont typeface="Arial"/>
              <a:buChar char="•"/>
            </a:pPr>
            <a:r>
              <a:rPr lang="en-US" sz="2400" dirty="0"/>
              <a:t>How to learn from experience?</a:t>
            </a:r>
          </a:p>
        </p:txBody>
      </p:sp>
    </p:spTree>
    <p:extLst>
      <p:ext uri="{BB962C8B-B14F-4D97-AF65-F5344CB8AC3E}">
        <p14:creationId xmlns:p14="http://schemas.microsoft.com/office/powerpoint/2010/main" val="405318479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36" y="288387"/>
            <a:ext cx="8274539" cy="548640"/>
          </a:xfrm>
        </p:spPr>
        <p:txBody>
          <a:bodyPr>
            <a:normAutofit fontScale="90000"/>
          </a:bodyPr>
          <a:lstStyle/>
          <a:p>
            <a:r>
              <a:rPr lang="en-US" dirty="0"/>
              <a:t>Is </a:t>
            </a:r>
            <a:r>
              <a:rPr lang="en-US" dirty="0">
                <a:solidFill>
                  <a:srgbClr val="FF0000"/>
                </a:solidFill>
              </a:rPr>
              <a:t>AI</a:t>
            </a:r>
            <a:r>
              <a:rPr lang="en-US" dirty="0"/>
              <a:t> science or engineering? </a:t>
            </a:r>
          </a:p>
        </p:txBody>
      </p:sp>
      <p:sp>
        <p:nvSpPr>
          <p:cNvPr id="3" name="Content Placeholder 2"/>
          <p:cNvSpPr>
            <a:spLocks noGrp="1"/>
          </p:cNvSpPr>
          <p:nvPr>
            <p:ph idx="1"/>
          </p:nvPr>
        </p:nvSpPr>
        <p:spPr>
          <a:xfrm>
            <a:off x="527538" y="1100628"/>
            <a:ext cx="8186616" cy="4936757"/>
          </a:xfrm>
        </p:spPr>
        <p:txBody>
          <a:bodyPr>
            <a:noAutofit/>
          </a:bodyPr>
          <a:lstStyle/>
          <a:p>
            <a:pPr marL="0" indent="0"/>
            <a:r>
              <a:rPr lang="en-US" sz="2400" dirty="0"/>
              <a:t>A </a:t>
            </a:r>
            <a:r>
              <a:rPr lang="en-US" sz="2400" i="1" dirty="0">
                <a:solidFill>
                  <a:srgbClr val="FF0000"/>
                </a:solidFill>
              </a:rPr>
              <a:t>science</a:t>
            </a:r>
            <a:r>
              <a:rPr lang="en-US" sz="2400" i="1" dirty="0"/>
              <a:t> </a:t>
            </a:r>
            <a:r>
              <a:rPr lang="en-US" sz="2400" dirty="0"/>
              <a:t>is a field of study that leads to the acquisition of empirical knowledge by the scientific method, which involves falsifiable hypotheses about what is. </a:t>
            </a:r>
          </a:p>
          <a:p>
            <a:endParaRPr lang="en-US" sz="2400" dirty="0"/>
          </a:p>
          <a:p>
            <a:pPr marL="0" indent="0"/>
            <a:r>
              <a:rPr lang="en-US" sz="2400" dirty="0"/>
              <a:t>A pure </a:t>
            </a:r>
            <a:r>
              <a:rPr lang="en-US" sz="2400" i="1" dirty="0">
                <a:solidFill>
                  <a:srgbClr val="FF0000"/>
                </a:solidFill>
              </a:rPr>
              <a:t>engineering </a:t>
            </a:r>
            <a:r>
              <a:rPr lang="en-US" sz="2400" dirty="0"/>
              <a:t>field can be thought of as taking a fixed base of empirical knowledge and using it to solve problems of interest to society. </a:t>
            </a:r>
          </a:p>
          <a:p>
            <a:endParaRPr lang="en-US" sz="2400" dirty="0"/>
          </a:p>
          <a:p>
            <a:pPr marL="0" indent="0"/>
            <a:r>
              <a:rPr lang="en-US" sz="2400" dirty="0"/>
              <a:t>What are examples of AI systems that support your answer to this question?</a:t>
            </a:r>
          </a:p>
          <a:p>
            <a:endParaRPr lang="en-US" sz="2400" dirty="0"/>
          </a:p>
        </p:txBody>
      </p:sp>
      <p:sp>
        <p:nvSpPr>
          <p:cNvPr id="5" name="Slide Number Placeholder 4"/>
          <p:cNvSpPr>
            <a:spLocks noGrp="1"/>
          </p:cNvSpPr>
          <p:nvPr>
            <p:ph type="sldNum" sz="quarter" idx="12"/>
          </p:nvPr>
        </p:nvSpPr>
        <p:spPr/>
        <p:txBody>
          <a:bodyPr/>
          <a:lstStyle/>
          <a:p>
            <a:fld id="{68367B37-5408-8848-BA1A-2C039AA52483}" type="slidenum">
              <a:rPr lang="en-US" smtClean="0"/>
              <a:pPr/>
              <a:t>25</a:t>
            </a:fld>
            <a:endParaRPr lang="en-US"/>
          </a:p>
        </p:txBody>
      </p:sp>
    </p:spTree>
    <p:extLst>
      <p:ext uri="{BB962C8B-B14F-4D97-AF65-F5344CB8AC3E}">
        <p14:creationId xmlns:p14="http://schemas.microsoft.com/office/powerpoint/2010/main" val="317471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D9151-978B-8349-AB30-D94E0C6BEC77}"/>
              </a:ext>
            </a:extLst>
          </p:cNvPr>
          <p:cNvSpPr>
            <a:spLocks noGrp="1"/>
          </p:cNvSpPr>
          <p:nvPr>
            <p:ph type="title"/>
          </p:nvPr>
        </p:nvSpPr>
        <p:spPr>
          <a:xfrm>
            <a:off x="457200" y="152718"/>
            <a:ext cx="7772400" cy="1371600"/>
          </a:xfrm>
        </p:spPr>
        <p:txBody>
          <a:bodyPr/>
          <a:lstStyle/>
          <a:p>
            <a:r>
              <a:rPr lang="en-US" dirty="0" err="1"/>
              <a:t>ALPha</a:t>
            </a:r>
            <a:r>
              <a:rPr lang="en-US" dirty="0"/>
              <a:t> Zero</a:t>
            </a:r>
            <a:br>
              <a:rPr lang="en-US" dirty="0"/>
            </a:br>
            <a:endParaRPr lang="en-US" dirty="0"/>
          </a:p>
        </p:txBody>
      </p:sp>
      <p:pic>
        <p:nvPicPr>
          <p:cNvPr id="6" name="Content Placeholder 5">
            <a:extLst>
              <a:ext uri="{FF2B5EF4-FFF2-40B4-BE49-F238E27FC236}">
                <a16:creationId xmlns:a16="http://schemas.microsoft.com/office/drawing/2014/main" id="{ECE2F7A9-8397-C44B-9BC9-9C9F942F4555}"/>
              </a:ext>
            </a:extLst>
          </p:cNvPr>
          <p:cNvPicPr>
            <a:picLocks noGrp="1" noChangeAspect="1"/>
          </p:cNvPicPr>
          <p:nvPr>
            <p:ph idx="1"/>
          </p:nvPr>
        </p:nvPicPr>
        <p:blipFill>
          <a:blip r:embed="rId2"/>
          <a:stretch>
            <a:fillRect/>
          </a:stretch>
        </p:blipFill>
        <p:spPr>
          <a:xfrm>
            <a:off x="353372" y="1143000"/>
            <a:ext cx="8531865" cy="5096215"/>
          </a:xfrm>
          <a:prstGeom prst="rect">
            <a:avLst/>
          </a:prstGeom>
        </p:spPr>
      </p:pic>
      <p:sp>
        <p:nvSpPr>
          <p:cNvPr id="5" name="Slide Number Placeholder 4">
            <a:extLst>
              <a:ext uri="{FF2B5EF4-FFF2-40B4-BE49-F238E27FC236}">
                <a16:creationId xmlns:a16="http://schemas.microsoft.com/office/drawing/2014/main" id="{B3D9A122-4204-8545-8870-56E412EFD28D}"/>
              </a:ext>
            </a:extLst>
          </p:cNvPr>
          <p:cNvSpPr>
            <a:spLocks noGrp="1"/>
          </p:cNvSpPr>
          <p:nvPr>
            <p:ph type="sldNum" sz="quarter" idx="12"/>
          </p:nvPr>
        </p:nvSpPr>
        <p:spPr/>
        <p:txBody>
          <a:bodyPr/>
          <a:lstStyle/>
          <a:p>
            <a:fld id="{68367B37-5408-8848-BA1A-2C039AA52483}" type="slidenum">
              <a:rPr lang="en-US" smtClean="0"/>
              <a:pPr/>
              <a:t>26</a:t>
            </a:fld>
            <a:endParaRPr lang="en-US"/>
          </a:p>
        </p:txBody>
      </p:sp>
    </p:spTree>
    <p:extLst>
      <p:ext uri="{BB962C8B-B14F-4D97-AF65-F5344CB8AC3E}">
        <p14:creationId xmlns:p14="http://schemas.microsoft.com/office/powerpoint/2010/main" val="59466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10456"/>
            <a:ext cx="7663399" cy="1371600"/>
          </a:xfrm>
        </p:spPr>
        <p:txBody>
          <a:bodyPr/>
          <a:lstStyle/>
          <a:p>
            <a:r>
              <a:rPr lang="en-US" dirty="0"/>
              <a:t>What you should know</a:t>
            </a:r>
          </a:p>
        </p:txBody>
      </p:sp>
      <p:sp>
        <p:nvSpPr>
          <p:cNvPr id="3" name="Content Placeholder 2"/>
          <p:cNvSpPr>
            <a:spLocks noGrp="1"/>
          </p:cNvSpPr>
          <p:nvPr>
            <p:ph idx="1"/>
          </p:nvPr>
        </p:nvSpPr>
        <p:spPr>
          <a:xfrm>
            <a:off x="508000" y="1100628"/>
            <a:ext cx="8395958" cy="4546639"/>
          </a:xfrm>
        </p:spPr>
        <p:txBody>
          <a:bodyPr>
            <a:normAutofit lnSpcReduction="10000"/>
          </a:bodyPr>
          <a:lstStyle/>
          <a:p>
            <a:pPr>
              <a:buFont typeface="Arial"/>
              <a:buChar char="•"/>
            </a:pPr>
            <a:r>
              <a:rPr lang="en-US" sz="2400" dirty="0"/>
              <a:t>What is AI? Why study AI?</a:t>
            </a:r>
          </a:p>
          <a:p>
            <a:pPr>
              <a:buFont typeface="Arial"/>
              <a:buChar char="•"/>
            </a:pPr>
            <a:r>
              <a:rPr lang="en-US" sz="2400" dirty="0"/>
              <a:t>What is a performance measure? Rational action? Why are they important for an agent?</a:t>
            </a:r>
          </a:p>
          <a:p>
            <a:pPr>
              <a:buFont typeface="Arial"/>
              <a:buChar char="•"/>
            </a:pPr>
            <a:r>
              <a:rPr lang="en-US" sz="2400" dirty="0"/>
              <a:t>What is the relationship between the agent and task environment? How does the environment affect the agent design?</a:t>
            </a:r>
          </a:p>
          <a:p>
            <a:pPr>
              <a:buFont typeface="Arial"/>
              <a:buChar char="•"/>
            </a:pPr>
            <a:r>
              <a:rPr kumimoji="1" lang="en-US" sz="2400" dirty="0"/>
              <a:t>Why is the boundary between agent and environment important?</a:t>
            </a:r>
          </a:p>
          <a:p>
            <a:pPr>
              <a:buFont typeface="Arial"/>
              <a:buChar char="•"/>
            </a:pPr>
            <a:r>
              <a:rPr kumimoji="1" lang="en-US" sz="2400" dirty="0"/>
              <a:t>How is this demonstrated by the recent AI successes?</a:t>
            </a:r>
          </a:p>
          <a:p>
            <a:pPr>
              <a:buFont typeface="Arial"/>
              <a:buChar char="•"/>
            </a:pPr>
            <a:r>
              <a:rPr lang="en-US" sz="2400" dirty="0"/>
              <a:t>What is the Turing Test? How has it shaped the field of AI?</a:t>
            </a:r>
          </a:p>
          <a:p>
            <a:pPr>
              <a:buFont typeface="Arial"/>
              <a:buChar char="•"/>
            </a:pPr>
            <a:endParaRPr kumimoji="1" lang="en-US" sz="2400" dirty="0"/>
          </a:p>
          <a:p>
            <a:pPr>
              <a:buFont typeface="Arial"/>
              <a:buChar char="•"/>
            </a:pPr>
            <a:endParaRPr kumimoji="1" lang="en-US" sz="2400" dirty="0"/>
          </a:p>
          <a:p>
            <a:pPr>
              <a:buFont typeface="Arial"/>
              <a:buChar char="•"/>
            </a:pPr>
            <a:endParaRPr lang="en-US" sz="2400" dirty="0"/>
          </a:p>
          <a:p>
            <a:endParaRPr lang="en-US" dirty="0"/>
          </a:p>
          <a:p>
            <a:endParaRPr lang="en-US" dirty="0"/>
          </a:p>
        </p:txBody>
      </p:sp>
      <p:sp>
        <p:nvSpPr>
          <p:cNvPr id="5" name="Slide Number Placeholder 4"/>
          <p:cNvSpPr>
            <a:spLocks noGrp="1"/>
          </p:cNvSpPr>
          <p:nvPr>
            <p:ph type="sldNum" sz="quarter" idx="12"/>
          </p:nvPr>
        </p:nvSpPr>
        <p:spPr/>
        <p:txBody>
          <a:bodyPr/>
          <a:lstStyle/>
          <a:p>
            <a:fld id="{68367B37-5408-8848-BA1A-2C039AA52483}" type="slidenum">
              <a:rPr lang="en-US" smtClean="0"/>
              <a:pPr/>
              <a:t>27</a:t>
            </a:fld>
            <a:endParaRPr lang="en-US"/>
          </a:p>
        </p:txBody>
      </p:sp>
    </p:spTree>
    <p:extLst>
      <p:ext uri="{BB962C8B-B14F-4D97-AF65-F5344CB8AC3E}">
        <p14:creationId xmlns:p14="http://schemas.microsoft.com/office/powerpoint/2010/main" val="23356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Want </a:t>
            </a:r>
            <a:r>
              <a:rPr lang="en-US" dirty="0" err="1"/>
              <a:t>MorE</a:t>
            </a:r>
            <a:r>
              <a:rPr lang="en-US" dirty="0"/>
              <a:t>?</a:t>
            </a:r>
          </a:p>
        </p:txBody>
      </p:sp>
      <p:sp>
        <p:nvSpPr>
          <p:cNvPr id="3" name="Content Placeholder 2"/>
          <p:cNvSpPr>
            <a:spLocks noGrp="1"/>
          </p:cNvSpPr>
          <p:nvPr>
            <p:ph idx="1"/>
          </p:nvPr>
        </p:nvSpPr>
        <p:spPr>
          <a:xfrm>
            <a:off x="457199" y="1752600"/>
            <a:ext cx="8247185" cy="4373563"/>
          </a:xfrm>
        </p:spPr>
        <p:txBody>
          <a:bodyPr>
            <a:normAutofit/>
          </a:bodyPr>
          <a:lstStyle/>
          <a:p>
            <a:r>
              <a:rPr lang="en-US" dirty="0"/>
              <a:t>Chapter 1 Problem#	1.14		</a:t>
            </a:r>
          </a:p>
          <a:p>
            <a:r>
              <a:rPr lang="en-US" dirty="0"/>
              <a:t>Chapter 2 Problem#   2.2, 2.5</a:t>
            </a:r>
          </a:p>
          <a:p>
            <a:r>
              <a:rPr lang="en-US" dirty="0"/>
              <a:t>Chapter 3 Problem#  3.9, 3.14</a:t>
            </a:r>
          </a:p>
          <a:p>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endParaRPr lang="en-US" dirty="0"/>
          </a:p>
        </p:txBody>
      </p:sp>
      <p:sp>
        <p:nvSpPr>
          <p:cNvPr id="4" name="Slide Number Placeholder 3"/>
          <p:cNvSpPr>
            <a:spLocks noGrp="1"/>
          </p:cNvSpPr>
          <p:nvPr>
            <p:ph type="sldNum" sz="quarter" idx="12"/>
          </p:nvPr>
        </p:nvSpPr>
        <p:spPr/>
        <p:txBody>
          <a:bodyPr/>
          <a:lstStyle/>
          <a:p>
            <a:pPr>
              <a:defRPr/>
            </a:pPr>
            <a:fld id="{24F5C756-5FFC-704F-80BA-9262A8EC65A2}" type="slidenum">
              <a:rPr lang="en-US" smtClean="0"/>
              <a:pPr>
                <a:defRPr/>
              </a:pPr>
              <a:t>28</a:t>
            </a:fld>
            <a:endParaRPr lang="en-US"/>
          </a:p>
        </p:txBody>
      </p:sp>
    </p:spTree>
    <p:extLst>
      <p:ext uri="{BB962C8B-B14F-4D97-AF65-F5344CB8AC3E}">
        <p14:creationId xmlns:p14="http://schemas.microsoft.com/office/powerpoint/2010/main" val="384751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23894"/>
            <a:ext cx="8229600" cy="1143000"/>
          </a:xfrm>
        </p:spPr>
        <p:txBody>
          <a:bodyPr>
            <a:noAutofit/>
          </a:bodyPr>
          <a:lstStyle/>
          <a:p>
            <a:r>
              <a:rPr lang="en-US" sz="3200" b="1" dirty="0">
                <a:solidFill>
                  <a:srgbClr val="D1282E"/>
                </a:solidFill>
              </a:rPr>
              <a:t>USC Polymorphic Robotics Lab  </a:t>
            </a:r>
            <a:r>
              <a:rPr lang="en-US" sz="1800" dirty="0">
                <a:solidFill>
                  <a:srgbClr val="D1282E"/>
                </a:solidFill>
                <a:hlinkClick r:id="rId2"/>
              </a:rPr>
              <a:t>http://www.isi.edu/robots</a:t>
            </a:r>
            <a:endParaRPr lang="en-US" sz="1800" dirty="0">
              <a:solidFill>
                <a:srgbClr val="D1282E"/>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0921" y="1981200"/>
            <a:ext cx="4900318" cy="4284133"/>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62125" y="1828800"/>
            <a:ext cx="1410891" cy="1955602"/>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85726" y="1828800"/>
            <a:ext cx="1610118" cy="1981200"/>
          </a:xfrm>
          <a:prstGeom prst="rect">
            <a:avLst/>
          </a:prstGeom>
        </p:spPr>
      </p:pic>
      <p:sp>
        <p:nvSpPr>
          <p:cNvPr id="2" name="TextBox 1"/>
          <p:cNvSpPr txBox="1"/>
          <p:nvPr/>
        </p:nvSpPr>
        <p:spPr>
          <a:xfrm>
            <a:off x="213652" y="1459468"/>
            <a:ext cx="5091646" cy="338554"/>
          </a:xfrm>
          <a:prstGeom prst="rect">
            <a:avLst/>
          </a:prstGeom>
          <a:noFill/>
          <a:ln>
            <a:solidFill>
              <a:srgbClr val="4F81BD"/>
            </a:solidFill>
          </a:ln>
        </p:spPr>
        <p:txBody>
          <a:bodyPr wrap="square" rtlCol="0">
            <a:spAutoFit/>
          </a:bodyPr>
          <a:lstStyle/>
          <a:p>
            <a:r>
              <a:rPr lang="en-US" sz="1600" dirty="0"/>
              <a:t>Transformer Robots: Self-Reconfigurable &amp; Modular</a:t>
            </a:r>
          </a:p>
        </p:txBody>
      </p:sp>
      <p:sp>
        <p:nvSpPr>
          <p:cNvPr id="9" name="TextBox 8"/>
          <p:cNvSpPr txBox="1"/>
          <p:nvPr/>
        </p:nvSpPr>
        <p:spPr>
          <a:xfrm>
            <a:off x="5928006" y="1397524"/>
            <a:ext cx="2535675" cy="338554"/>
          </a:xfrm>
          <a:prstGeom prst="rect">
            <a:avLst/>
          </a:prstGeom>
          <a:noFill/>
          <a:ln>
            <a:solidFill>
              <a:srgbClr val="4F81BD"/>
            </a:solidFill>
          </a:ln>
        </p:spPr>
        <p:txBody>
          <a:bodyPr wrap="square" rtlCol="0">
            <a:spAutoFit/>
          </a:bodyPr>
          <a:lstStyle/>
          <a:p>
            <a:r>
              <a:rPr lang="en-US" sz="1600" dirty="0"/>
              <a:t>Surprise-Based Learning</a:t>
            </a: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19599" y="3948144"/>
            <a:ext cx="2375393" cy="1766856"/>
          </a:xfrm>
          <a:prstGeom prst="rect">
            <a:avLst/>
          </a:prstGeom>
        </p:spPr>
      </p:pic>
      <p:pic>
        <p:nvPicPr>
          <p:cNvPr id="10" name="Picture 9"/>
          <p:cNvPicPr>
            <a:picLocks noChangeAspect="1"/>
          </p:cNvPicPr>
          <p:nvPr/>
        </p:nvPicPr>
        <p:blipFill>
          <a:blip r:embed="rId7"/>
          <a:stretch>
            <a:fillRect/>
          </a:stretch>
        </p:blipFill>
        <p:spPr>
          <a:xfrm>
            <a:off x="5661925" y="5407979"/>
            <a:ext cx="3200400" cy="948371"/>
          </a:xfrm>
          <a:prstGeom prst="rect">
            <a:avLst/>
          </a:prstGeom>
        </p:spPr>
      </p:pic>
      <p:sp>
        <p:nvSpPr>
          <p:cNvPr id="5" name="TextBox 4"/>
          <p:cNvSpPr txBox="1"/>
          <p:nvPr/>
        </p:nvSpPr>
        <p:spPr>
          <a:xfrm>
            <a:off x="7264114" y="4053762"/>
            <a:ext cx="1199567" cy="1354217"/>
          </a:xfrm>
          <a:prstGeom prst="rect">
            <a:avLst/>
          </a:prstGeom>
          <a:solidFill>
            <a:schemeClr val="accent3">
              <a:lumMod val="60000"/>
              <a:lumOff val="40000"/>
            </a:schemeClr>
          </a:solidFill>
          <a:ln>
            <a:solidFill>
              <a:srgbClr val="4F81BD"/>
            </a:solidFill>
          </a:ln>
        </p:spPr>
        <p:txBody>
          <a:bodyPr wrap="none" rtlCol="0">
            <a:spAutoFit/>
          </a:bodyPr>
          <a:lstStyle/>
          <a:p>
            <a:r>
              <a:rPr lang="en-US" b="1" dirty="0"/>
              <a:t>Teaching</a:t>
            </a:r>
          </a:p>
          <a:p>
            <a:r>
              <a:rPr lang="en-US" sz="1600" dirty="0"/>
              <a:t>CS561 (AI)</a:t>
            </a:r>
          </a:p>
          <a:p>
            <a:r>
              <a:rPr lang="en-US" sz="1600" dirty="0"/>
              <a:t>CS360 (AI)</a:t>
            </a:r>
          </a:p>
          <a:p>
            <a:r>
              <a:rPr lang="en-US" sz="1600" dirty="0"/>
              <a:t>INF552</a:t>
            </a:r>
          </a:p>
          <a:p>
            <a:r>
              <a:rPr lang="en-US" sz="1600" dirty="0"/>
              <a:t>INF553</a:t>
            </a:r>
          </a:p>
        </p:txBody>
      </p:sp>
    </p:spTree>
    <p:extLst>
      <p:ext uri="{BB962C8B-B14F-4D97-AF65-F5344CB8AC3E}">
        <p14:creationId xmlns:p14="http://schemas.microsoft.com/office/powerpoint/2010/main" val="403716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0" y="175247"/>
            <a:ext cx="8229600" cy="1143000"/>
          </a:xfrm>
        </p:spPr>
        <p:txBody>
          <a:bodyPr/>
          <a:lstStyle/>
          <a:p>
            <a:pPr algn="l"/>
            <a:r>
              <a:rPr lang="en-US" dirty="0"/>
              <a:t>Surprise-Based Learning</a:t>
            </a:r>
          </a:p>
        </p:txBody>
      </p:sp>
      <p:sp>
        <p:nvSpPr>
          <p:cNvPr id="3" name="Content Placeholder 2"/>
          <p:cNvSpPr>
            <a:spLocks noGrp="1"/>
          </p:cNvSpPr>
          <p:nvPr>
            <p:ph idx="1"/>
          </p:nvPr>
        </p:nvSpPr>
        <p:spPr>
          <a:xfrm>
            <a:off x="322332" y="1431630"/>
            <a:ext cx="5684917" cy="3048495"/>
          </a:xfrm>
        </p:spPr>
        <p:txBody>
          <a:bodyPr>
            <a:normAutofit fontScale="92500" lnSpcReduction="10000"/>
          </a:bodyPr>
          <a:lstStyle/>
          <a:p>
            <a:r>
              <a:rPr lang="en-US" dirty="0"/>
              <a:t>Herbert A. Simon (1916-2001)</a:t>
            </a:r>
          </a:p>
          <a:p>
            <a:pPr lvl="1"/>
            <a:r>
              <a:rPr lang="en-US" dirty="0"/>
              <a:t>Nobel Price Winner (AI, Machine Discovery)</a:t>
            </a:r>
          </a:p>
          <a:p>
            <a:r>
              <a:rPr lang="en-US" dirty="0"/>
              <a:t>Wei-Min Shen (1983 </a:t>
            </a:r>
            <a:r>
              <a:rPr lang="mr-IN" dirty="0"/>
              <a:t>–</a:t>
            </a:r>
            <a:r>
              <a:rPr lang="en-US" dirty="0"/>
              <a:t> now)</a:t>
            </a:r>
          </a:p>
          <a:p>
            <a:pPr lvl="1"/>
            <a:r>
              <a:rPr lang="en-US" dirty="0"/>
              <a:t>Autonomous Learning from the Environment</a:t>
            </a:r>
          </a:p>
          <a:p>
            <a:r>
              <a:rPr lang="en-US" dirty="0"/>
              <a:t>Nadeesha Ranasinghe (2005 </a:t>
            </a:r>
            <a:r>
              <a:rPr lang="mr-IN" dirty="0"/>
              <a:t>–</a:t>
            </a:r>
            <a:r>
              <a:rPr lang="en-US" dirty="0"/>
              <a:t> now)</a:t>
            </a:r>
          </a:p>
          <a:p>
            <a:pPr lvl="1"/>
            <a:r>
              <a:rPr lang="en-US" dirty="0"/>
              <a:t>Learn and predict unexpected changes</a:t>
            </a:r>
          </a:p>
          <a:p>
            <a:r>
              <a:rPr lang="en-US" dirty="0"/>
              <a:t>Thomas J. Collins (2013 </a:t>
            </a:r>
            <a:r>
              <a:rPr lang="mr-IN" dirty="0"/>
              <a:t>–</a:t>
            </a:r>
            <a:r>
              <a:rPr lang="en-US" dirty="0"/>
              <a:t> now)</a:t>
            </a:r>
          </a:p>
          <a:p>
            <a:pPr lvl="1"/>
            <a:r>
              <a:rPr lang="en-US" dirty="0"/>
              <a:t>Discovery of hidden/latent structures</a:t>
            </a:r>
          </a:p>
          <a:p>
            <a:pPr lvl="1"/>
            <a:endParaRPr lang="en-US" dirty="0"/>
          </a:p>
        </p:txBody>
      </p:sp>
      <p:pic>
        <p:nvPicPr>
          <p:cNvPr id="4" name="Picture 3"/>
          <p:cNvPicPr>
            <a:picLocks noChangeAspect="1"/>
          </p:cNvPicPr>
          <p:nvPr/>
        </p:nvPicPr>
        <p:blipFill>
          <a:blip r:embed="rId2"/>
          <a:stretch>
            <a:fillRect/>
          </a:stretch>
        </p:blipFill>
        <p:spPr>
          <a:xfrm>
            <a:off x="1698592" y="4840357"/>
            <a:ext cx="2724088" cy="1905384"/>
          </a:xfrm>
          <a:prstGeom prst="rect">
            <a:avLst/>
          </a:prstGeom>
          <a:noFill/>
          <a:ln>
            <a:solidFill>
              <a:srgbClr val="7A7A7A"/>
            </a:solidFill>
          </a:ln>
        </p:spPr>
      </p:pic>
      <p:pic>
        <p:nvPicPr>
          <p:cNvPr id="5" name="Picture 4"/>
          <p:cNvPicPr>
            <a:picLocks noChangeAspect="1"/>
          </p:cNvPicPr>
          <p:nvPr/>
        </p:nvPicPr>
        <p:blipFill>
          <a:blip r:embed="rId3"/>
          <a:stretch>
            <a:fillRect/>
          </a:stretch>
        </p:blipFill>
        <p:spPr>
          <a:xfrm>
            <a:off x="5826333" y="1263060"/>
            <a:ext cx="2868440" cy="2009024"/>
          </a:xfrm>
          <a:prstGeom prst="rect">
            <a:avLst/>
          </a:prstGeom>
        </p:spPr>
      </p:pic>
      <p:pic>
        <p:nvPicPr>
          <p:cNvPr id="6" name="Picture 5"/>
          <p:cNvPicPr>
            <a:picLocks noChangeAspect="1"/>
          </p:cNvPicPr>
          <p:nvPr/>
        </p:nvPicPr>
        <p:blipFill>
          <a:blip r:embed="rId4"/>
          <a:stretch>
            <a:fillRect/>
          </a:stretch>
        </p:blipFill>
        <p:spPr>
          <a:xfrm>
            <a:off x="5838520" y="3325176"/>
            <a:ext cx="2918789" cy="2193409"/>
          </a:xfrm>
          <a:prstGeom prst="rect">
            <a:avLst/>
          </a:prstGeom>
        </p:spPr>
      </p:pic>
      <p:pic>
        <p:nvPicPr>
          <p:cNvPr id="7" name="Picture 6"/>
          <p:cNvPicPr>
            <a:picLocks noChangeAspect="1"/>
          </p:cNvPicPr>
          <p:nvPr/>
        </p:nvPicPr>
        <p:blipFill>
          <a:blip r:embed="rId5"/>
          <a:stretch>
            <a:fillRect/>
          </a:stretch>
        </p:blipFill>
        <p:spPr>
          <a:xfrm>
            <a:off x="4242924" y="5049078"/>
            <a:ext cx="2813588" cy="1696663"/>
          </a:xfrm>
          <a:prstGeom prst="rect">
            <a:avLst/>
          </a:prstGeom>
          <a:ln>
            <a:solidFill>
              <a:srgbClr val="7A7A7A"/>
            </a:solidFill>
          </a:ln>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7880" y="4621575"/>
            <a:ext cx="1726306" cy="2124166"/>
          </a:xfrm>
          <a:prstGeom prst="rect">
            <a:avLst/>
          </a:prstGeom>
        </p:spPr>
      </p:pic>
    </p:spTree>
    <p:extLst>
      <p:ext uri="{BB962C8B-B14F-4D97-AF65-F5344CB8AC3E}">
        <p14:creationId xmlns:p14="http://schemas.microsoft.com/office/powerpoint/2010/main" val="154254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78720" y="-138255"/>
            <a:ext cx="9259057" cy="1371600"/>
          </a:xfrm>
        </p:spPr>
        <p:txBody>
          <a:bodyPr rIns="116994"/>
          <a:lstStyle/>
          <a:p>
            <a:pPr marL="40182"/>
            <a:r>
              <a:rPr lang="en-US" dirty="0"/>
              <a:t>CS561: Artificial Intelligence</a:t>
            </a:r>
          </a:p>
        </p:txBody>
      </p:sp>
      <p:sp>
        <p:nvSpPr>
          <p:cNvPr id="15362" name="Slide Number Placeholder 3"/>
          <p:cNvSpPr>
            <a:spLocks noGrp="1"/>
          </p:cNvSpPr>
          <p:nvPr>
            <p:ph type="sldNum" sz="quarter" idx="12"/>
          </p:nvPr>
        </p:nvSpPr>
        <p:spPr>
          <a:noFill/>
        </p:spPr>
        <p:txBody>
          <a:bodyPr/>
          <a:lstStyle/>
          <a:p>
            <a:fld id="{F3ED509F-C7ED-7F44-82C2-274F46525C74}" type="slidenum">
              <a:rPr lang="en-US" smtClean="0"/>
              <a:pPr/>
              <a:t>5</a:t>
            </a:fld>
            <a:endParaRPr lang="en-US"/>
          </a:p>
        </p:txBody>
      </p:sp>
      <p:sp>
        <p:nvSpPr>
          <p:cNvPr id="15365" name="TextBox 4"/>
          <p:cNvSpPr txBox="1">
            <a:spLocks noChangeArrowheads="1"/>
          </p:cNvSpPr>
          <p:nvPr/>
        </p:nvSpPr>
        <p:spPr bwMode="auto">
          <a:xfrm>
            <a:off x="232172" y="1641688"/>
            <a:ext cx="8733234" cy="3942905"/>
          </a:xfrm>
          <a:prstGeom prst="rect">
            <a:avLst/>
          </a:prstGeom>
          <a:noFill/>
          <a:ln w="9525">
            <a:noFill/>
            <a:miter lim="800000"/>
            <a:headEnd/>
            <a:tailEnd/>
          </a:ln>
        </p:spPr>
        <p:txBody>
          <a:bodyPr lIns="64291" tIns="32146" rIns="64291" bIns="32146">
            <a:prstTxWarp prst="textNoShape">
              <a:avLst/>
            </a:prstTxWarp>
            <a:spAutoFit/>
          </a:bodyPr>
          <a:lstStyle/>
          <a:p>
            <a:r>
              <a:rPr lang="en-US" b="1" dirty="0">
                <a:latin typeface="Arial" charset="0"/>
                <a:ea typeface="Arial" charset="0"/>
                <a:cs typeface="Arial" charset="0"/>
              </a:rPr>
              <a:t>Course overview:  </a:t>
            </a:r>
            <a:r>
              <a:rPr lang="en-US" dirty="0">
                <a:latin typeface="Arial" charset="0"/>
                <a:ea typeface="Arial" charset="0"/>
                <a:cs typeface="Arial" charset="0"/>
              </a:rPr>
              <a:t>foundations of symbolic intelligent systems. Agents, search, problem solving, logic, representation, reasoning, symbolic programming, and robotics.</a:t>
            </a:r>
          </a:p>
          <a:p>
            <a:endParaRPr lang="en-US" dirty="0">
              <a:latin typeface="Arial" charset="0"/>
              <a:ea typeface="Arial" charset="0"/>
              <a:cs typeface="Arial" charset="0"/>
            </a:endParaRPr>
          </a:p>
          <a:p>
            <a:r>
              <a:rPr lang="en-US" b="1" dirty="0">
                <a:latin typeface="Arial" charset="0"/>
                <a:ea typeface="Arial" charset="0"/>
                <a:cs typeface="Arial" charset="0"/>
              </a:rPr>
              <a:t>Prerequisites:</a:t>
            </a:r>
            <a:r>
              <a:rPr lang="en-US" dirty="0">
                <a:latin typeface="Arial" charset="0"/>
                <a:ea typeface="Arial" charset="0"/>
                <a:cs typeface="Arial" charset="0"/>
              </a:rPr>
              <a:t> Good programming and algorithm analysis skills.  Basic probability theory desirable.</a:t>
            </a:r>
          </a:p>
          <a:p>
            <a:endParaRPr lang="en-US" b="1" dirty="0">
              <a:latin typeface="Arial" charset="0"/>
              <a:ea typeface="Arial" charset="0"/>
              <a:cs typeface="Arial" charset="0"/>
            </a:endParaRPr>
          </a:p>
          <a:p>
            <a:r>
              <a:rPr lang="en-US" b="1" dirty="0">
                <a:ea typeface="Arial" charset="0"/>
                <a:cs typeface="Arial" charset="0"/>
              </a:rPr>
              <a:t>Textbook:</a:t>
            </a:r>
          </a:p>
          <a:p>
            <a:r>
              <a:rPr lang="en-US" dirty="0">
                <a:ea typeface="Arial" charset="0"/>
                <a:cs typeface="Arial" charset="0"/>
              </a:rPr>
              <a:t>Russell &amp; </a:t>
            </a:r>
            <a:r>
              <a:rPr lang="en-US" dirty="0" err="1">
                <a:ea typeface="Arial" charset="0"/>
                <a:cs typeface="Arial" charset="0"/>
              </a:rPr>
              <a:t>Norvig</a:t>
            </a:r>
            <a:r>
              <a:rPr lang="en-US" dirty="0">
                <a:ea typeface="Arial" charset="0"/>
                <a:cs typeface="Arial" charset="0"/>
              </a:rPr>
              <a:t>, </a:t>
            </a:r>
            <a:r>
              <a:rPr lang="en-US" i="1" dirty="0">
                <a:ea typeface="Arial" charset="0"/>
                <a:cs typeface="Arial" charset="0"/>
              </a:rPr>
              <a:t>Artificial Intelligence: A Modern Approach 3</a:t>
            </a:r>
            <a:r>
              <a:rPr lang="en-US" i="1" baseline="30000" dirty="0">
                <a:ea typeface="Arial" charset="0"/>
                <a:cs typeface="Arial" charset="0"/>
              </a:rPr>
              <a:t>rd</a:t>
            </a:r>
            <a:r>
              <a:rPr lang="en-US" i="1" dirty="0">
                <a:ea typeface="Arial" charset="0"/>
                <a:cs typeface="Arial" charset="0"/>
              </a:rPr>
              <a:t> Edition</a:t>
            </a:r>
          </a:p>
          <a:p>
            <a:r>
              <a:rPr lang="en-US" dirty="0">
                <a:ea typeface="Arial" charset="0"/>
                <a:cs typeface="Arial" charset="0"/>
              </a:rPr>
              <a:t>Wei-Min Shen</a:t>
            </a:r>
            <a:r>
              <a:rPr lang="en-US" i="1" dirty="0">
                <a:ea typeface="Arial" charset="0"/>
                <a:cs typeface="Arial" charset="0"/>
              </a:rPr>
              <a:t>, Autonomous Learning from the Environment, (selected readings).</a:t>
            </a:r>
          </a:p>
          <a:p>
            <a:endParaRPr lang="en-US" i="1" dirty="0">
              <a:latin typeface="Arial" charset="0"/>
              <a:ea typeface="Arial" charset="0"/>
              <a:cs typeface="Arial" charset="0"/>
            </a:endParaRPr>
          </a:p>
          <a:p>
            <a:endParaRPr lang="en-US" dirty="0"/>
          </a:p>
          <a:p>
            <a:endParaRPr lang="en-US" dirty="0">
              <a:ln>
                <a:solidFill>
                  <a:srgbClr val="FEF4CF"/>
                </a:solidFill>
              </a:ln>
            </a:endParaRPr>
          </a:p>
          <a:p>
            <a:endParaRPr lang="en-US" dirty="0">
              <a:latin typeface="Arial" charset="0"/>
              <a:ea typeface="Arial" charset="0"/>
              <a:cs typeface="Arial" charset="0"/>
            </a:endParaRPr>
          </a:p>
        </p:txBody>
      </p:sp>
    </p:spTree>
    <p:extLst>
      <p:ext uri="{BB962C8B-B14F-4D97-AF65-F5344CB8AC3E}">
        <p14:creationId xmlns:p14="http://schemas.microsoft.com/office/powerpoint/2010/main" val="40376866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05" y="61472"/>
            <a:ext cx="9488467" cy="984266"/>
          </a:xfrm>
        </p:spPr>
        <p:txBody>
          <a:bodyPr/>
          <a:lstStyle/>
          <a:p>
            <a:r>
              <a:rPr lang="en-US" dirty="0"/>
              <a:t>CS561: Artificial Intelligence</a:t>
            </a:r>
          </a:p>
        </p:txBody>
      </p:sp>
      <p:sp>
        <p:nvSpPr>
          <p:cNvPr id="3" name="Content Placeholder 2"/>
          <p:cNvSpPr>
            <a:spLocks noGrp="1"/>
          </p:cNvSpPr>
          <p:nvPr>
            <p:ph idx="1"/>
          </p:nvPr>
        </p:nvSpPr>
        <p:spPr>
          <a:xfrm>
            <a:off x="254000" y="1101616"/>
            <a:ext cx="8561809" cy="5680183"/>
          </a:xfrm>
        </p:spPr>
        <p:txBody>
          <a:bodyPr>
            <a:normAutofit/>
          </a:bodyPr>
          <a:lstStyle/>
          <a:p>
            <a:r>
              <a:rPr lang="en-US" sz="2400" dirty="0"/>
              <a:t>Discussion Sections</a:t>
            </a:r>
          </a:p>
          <a:p>
            <a:pPr lvl="1"/>
            <a:r>
              <a:rPr lang="en-US" sz="2400" dirty="0"/>
              <a:t>Provide more details, discussion and new material to augment lectures</a:t>
            </a:r>
          </a:p>
          <a:p>
            <a:pPr lvl="1"/>
            <a:r>
              <a:rPr lang="en-US" sz="2400" dirty="0"/>
              <a:t>Run algorithms on more complex examples than during lectures</a:t>
            </a:r>
          </a:p>
          <a:p>
            <a:pPr lvl="1"/>
            <a:r>
              <a:rPr lang="en-US" sz="2400" dirty="0"/>
              <a:t>Relate lecture concepts to latest research topics</a:t>
            </a:r>
          </a:p>
          <a:p>
            <a:pPr lvl="1"/>
            <a:r>
              <a:rPr lang="en-US" sz="2400" dirty="0"/>
              <a:t>Showcase cool demos of recent A.I. achievements</a:t>
            </a:r>
            <a:endParaRPr lang="en-US" sz="2400" b="0" dirty="0"/>
          </a:p>
          <a:p>
            <a:r>
              <a:rPr lang="en-US" sz="2400" dirty="0"/>
              <a:t>NOTE: </a:t>
            </a:r>
          </a:p>
          <a:p>
            <a:pPr lvl="1"/>
            <a:r>
              <a:rPr lang="en-US" sz="2400" b="0" dirty="0"/>
              <a:t>You will be responsible for material presented in lecture </a:t>
            </a:r>
            <a:r>
              <a:rPr lang="en-US" sz="2400" i="1" dirty="0"/>
              <a:t>and </a:t>
            </a:r>
            <a:r>
              <a:rPr lang="en-US" sz="2400" b="0" dirty="0"/>
              <a:t>discussion sections</a:t>
            </a:r>
          </a:p>
          <a:p>
            <a:endParaRPr lang="en-US" sz="2400" b="0" dirty="0"/>
          </a:p>
          <a:p>
            <a:endParaRPr lang="en-US" b="0" dirty="0"/>
          </a:p>
          <a:p>
            <a:endParaRPr lang="en-US" dirty="0"/>
          </a:p>
          <a:p>
            <a:endParaRPr lang="en-US" dirty="0"/>
          </a:p>
        </p:txBody>
      </p:sp>
      <p:sp>
        <p:nvSpPr>
          <p:cNvPr id="4" name="Slide Number Placeholder 3"/>
          <p:cNvSpPr>
            <a:spLocks noGrp="1"/>
          </p:cNvSpPr>
          <p:nvPr>
            <p:ph type="sldNum" sz="quarter" idx="12"/>
          </p:nvPr>
        </p:nvSpPr>
        <p:spPr/>
        <p:txBody>
          <a:bodyPr/>
          <a:lstStyle/>
          <a:p>
            <a:fld id="{2D3A695E-CF49-844C-908C-762332DE5207}" type="slidenum">
              <a:rPr lang="en-US" smtClean="0"/>
              <a:pPr/>
              <a:t>6</a:t>
            </a:fld>
            <a:endParaRPr lang="en-US"/>
          </a:p>
        </p:txBody>
      </p:sp>
    </p:spTree>
    <p:extLst>
      <p:ext uri="{BB962C8B-B14F-4D97-AF65-F5344CB8AC3E}">
        <p14:creationId xmlns:p14="http://schemas.microsoft.com/office/powerpoint/2010/main" val="3832500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96643" y="-533082"/>
            <a:ext cx="7300061" cy="1371600"/>
          </a:xfrm>
        </p:spPr>
        <p:txBody>
          <a:bodyPr/>
          <a:lstStyle/>
          <a:p>
            <a:r>
              <a:rPr lang="en-US" dirty="0"/>
              <a:t>AI success: Deep Blue</a:t>
            </a:r>
          </a:p>
        </p:txBody>
      </p:sp>
      <p:sp>
        <p:nvSpPr>
          <p:cNvPr id="45059" name="Rectangle 3"/>
          <p:cNvSpPr>
            <a:spLocks noGrp="1" noChangeArrowheads="1"/>
          </p:cNvSpPr>
          <p:nvPr>
            <p:ph idx="1"/>
          </p:nvPr>
        </p:nvSpPr>
        <p:spPr>
          <a:xfrm>
            <a:off x="148590" y="279205"/>
            <a:ext cx="8846819" cy="5519615"/>
          </a:xfrm>
        </p:spPr>
        <p:txBody>
          <a:bodyPr/>
          <a:lstStyle/>
          <a:p>
            <a:pPr marL="0" indent="0"/>
            <a:endParaRPr lang="en-US" sz="2400" dirty="0"/>
          </a:p>
          <a:p>
            <a:pPr marL="0" indent="0"/>
            <a:r>
              <a:rPr lang="en-US" sz="2400" dirty="0"/>
              <a:t>In 1997 Deep Blue became the first machine to win a match against a reigning world chess champion (by 3.5-2.5)</a:t>
            </a:r>
          </a:p>
          <a:p>
            <a:pPr lvl="1"/>
            <a:endParaRPr lang="en-US" dirty="0"/>
          </a:p>
        </p:txBody>
      </p:sp>
      <p:pic>
        <p:nvPicPr>
          <p:cNvPr id="45065" name="Picture 9"/>
          <p:cNvPicPr>
            <a:picLocks noChangeAspect="1" noChangeArrowheads="1"/>
          </p:cNvPicPr>
          <p:nvPr/>
        </p:nvPicPr>
        <p:blipFill>
          <a:blip r:embed="rId3"/>
          <a:srcRect/>
          <a:stretch>
            <a:fillRect/>
          </a:stretch>
        </p:blipFill>
        <p:spPr bwMode="auto">
          <a:xfrm>
            <a:off x="5290010" y="4019070"/>
            <a:ext cx="2941514" cy="2801015"/>
          </a:xfrm>
          <a:prstGeom prst="rect">
            <a:avLst/>
          </a:prstGeom>
          <a:noFill/>
          <a:ln w="9525">
            <a:noFill/>
            <a:miter lim="800000"/>
            <a:headEnd/>
            <a:tailEnd/>
          </a:ln>
          <a:effectLst/>
        </p:spPr>
      </p:pic>
      <p:pic>
        <p:nvPicPr>
          <p:cNvPr id="45066" name="Picture 10"/>
          <p:cNvPicPr>
            <a:picLocks noChangeAspect="1" noChangeArrowheads="1"/>
          </p:cNvPicPr>
          <p:nvPr/>
        </p:nvPicPr>
        <p:blipFill>
          <a:blip r:embed="rId4"/>
          <a:srcRect/>
          <a:stretch>
            <a:fillRect/>
          </a:stretch>
        </p:blipFill>
        <p:spPr bwMode="auto">
          <a:xfrm>
            <a:off x="5101427" y="1650804"/>
            <a:ext cx="1659340" cy="2291253"/>
          </a:xfrm>
          <a:prstGeom prst="rect">
            <a:avLst/>
          </a:prstGeom>
          <a:noFill/>
          <a:ln w="9525">
            <a:noFill/>
            <a:miter lim="800000"/>
            <a:headEnd/>
            <a:tailEnd/>
          </a:ln>
          <a:effectLst/>
        </p:spPr>
      </p:pic>
      <p:pic>
        <p:nvPicPr>
          <p:cNvPr id="45067" name="Picture 11"/>
          <p:cNvPicPr>
            <a:picLocks noChangeAspect="1" noChangeArrowheads="1"/>
          </p:cNvPicPr>
          <p:nvPr/>
        </p:nvPicPr>
        <p:blipFill>
          <a:blip r:embed="rId5"/>
          <a:srcRect/>
          <a:stretch>
            <a:fillRect/>
          </a:stretch>
        </p:blipFill>
        <p:spPr bwMode="auto">
          <a:xfrm>
            <a:off x="6760767" y="1650804"/>
            <a:ext cx="1718439" cy="2291253"/>
          </a:xfrm>
          <a:prstGeom prst="rect">
            <a:avLst/>
          </a:prstGeom>
          <a:noFill/>
          <a:ln w="9525">
            <a:noFill/>
            <a:miter lim="800000"/>
            <a:headEnd/>
            <a:tailEnd/>
          </a:ln>
          <a:effectLst/>
        </p:spPr>
      </p:pic>
      <p:pic>
        <p:nvPicPr>
          <p:cNvPr id="45068" name="Picture 12"/>
          <p:cNvPicPr>
            <a:picLocks noChangeAspect="1" noChangeArrowheads="1"/>
          </p:cNvPicPr>
          <p:nvPr/>
        </p:nvPicPr>
        <p:blipFill>
          <a:blip r:embed="rId6"/>
          <a:srcRect/>
          <a:stretch>
            <a:fillRect/>
          </a:stretch>
        </p:blipFill>
        <p:spPr bwMode="auto">
          <a:xfrm>
            <a:off x="1318462" y="1600566"/>
            <a:ext cx="3188969" cy="2391727"/>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ED0CB010-3D94-2F44-BB64-89DE4C6503A5}"/>
              </a:ext>
            </a:extLst>
          </p:cNvPr>
          <p:cNvPicPr>
            <a:picLocks noChangeAspect="1"/>
          </p:cNvPicPr>
          <p:nvPr/>
        </p:nvPicPr>
        <p:blipFill>
          <a:blip r:embed="rId7"/>
          <a:stretch>
            <a:fillRect/>
          </a:stretch>
        </p:blipFill>
        <p:spPr>
          <a:xfrm>
            <a:off x="858853" y="4139261"/>
            <a:ext cx="3900038" cy="2560631"/>
          </a:xfrm>
          <a:prstGeom prst="rect">
            <a:avLst/>
          </a:prstGeom>
        </p:spPr>
      </p:pic>
    </p:spTree>
    <p:extLst>
      <p:ext uri="{BB962C8B-B14F-4D97-AF65-F5344CB8AC3E}">
        <p14:creationId xmlns:p14="http://schemas.microsoft.com/office/powerpoint/2010/main" val="366852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88646" y="110144"/>
            <a:ext cx="6051900" cy="1143000"/>
          </a:xfrm>
        </p:spPr>
        <p:txBody>
          <a:bodyPr/>
          <a:lstStyle/>
          <a:p>
            <a:r>
              <a:rPr lang="en-US" dirty="0"/>
              <a:t>Deep Blue Combined</a:t>
            </a:r>
          </a:p>
        </p:txBody>
      </p:sp>
      <p:sp>
        <p:nvSpPr>
          <p:cNvPr id="46083" name="Rectangle 3"/>
          <p:cNvSpPr>
            <a:spLocks noGrp="1" noChangeArrowheads="1"/>
          </p:cNvSpPr>
          <p:nvPr>
            <p:ph idx="1"/>
          </p:nvPr>
        </p:nvSpPr>
        <p:spPr>
          <a:xfrm>
            <a:off x="116116" y="1251919"/>
            <a:ext cx="8715584" cy="4419600"/>
          </a:xfrm>
        </p:spPr>
        <p:txBody>
          <a:bodyPr>
            <a:normAutofit/>
          </a:bodyPr>
          <a:lstStyle/>
          <a:p>
            <a:pPr>
              <a:lnSpc>
                <a:spcPct val="90000"/>
              </a:lnSpc>
            </a:pPr>
            <a:r>
              <a:rPr lang="en-US" sz="2800" dirty="0"/>
              <a:t>Parallel and special purpose hardware</a:t>
            </a:r>
          </a:p>
          <a:p>
            <a:pPr lvl="1">
              <a:lnSpc>
                <a:spcPct val="90000"/>
              </a:lnSpc>
            </a:pPr>
            <a:r>
              <a:rPr lang="en-US" sz="2000" dirty="0"/>
              <a:t>A 30-node IBM RS/6000, enhanced with </a:t>
            </a:r>
          </a:p>
          <a:p>
            <a:pPr marL="0" lvl="1" indent="0">
              <a:lnSpc>
                <a:spcPct val="90000"/>
              </a:lnSpc>
              <a:buNone/>
            </a:pPr>
            <a:r>
              <a:rPr lang="en-US" sz="2000" dirty="0"/>
              <a:t>  480 special purpose VLSI chess chips</a:t>
            </a:r>
          </a:p>
          <a:p>
            <a:pPr>
              <a:lnSpc>
                <a:spcPct val="90000"/>
              </a:lnSpc>
            </a:pPr>
            <a:r>
              <a:rPr lang="en-US" sz="2800" dirty="0"/>
              <a:t>A heuristic game-tree search algorithm</a:t>
            </a:r>
          </a:p>
          <a:p>
            <a:pPr lvl="1">
              <a:lnSpc>
                <a:spcPct val="90000"/>
              </a:lnSpc>
            </a:pPr>
            <a:r>
              <a:rPr lang="en-US" sz="2000" dirty="0"/>
              <a:t>Capable of searching 200M positions/sec</a:t>
            </a:r>
          </a:p>
          <a:p>
            <a:pPr lvl="1">
              <a:lnSpc>
                <a:spcPct val="90000"/>
              </a:lnSpc>
            </a:pPr>
            <a:r>
              <a:rPr lang="en-US" sz="2000" dirty="0"/>
              <a:t>Searched 6-12 moves deep on average, sometimes to 40</a:t>
            </a:r>
          </a:p>
          <a:p>
            <a:pPr>
              <a:lnSpc>
                <a:spcPct val="90000"/>
              </a:lnSpc>
            </a:pPr>
            <a:r>
              <a:rPr lang="en-US" sz="2800" dirty="0"/>
              <a:t>Chess knowledge</a:t>
            </a:r>
          </a:p>
          <a:p>
            <a:pPr lvl="1">
              <a:lnSpc>
                <a:spcPct val="90000"/>
              </a:lnSpc>
            </a:pPr>
            <a:r>
              <a:rPr lang="en-US" sz="2000" dirty="0"/>
              <a:t>An opening book of 4K positions and 700K GM games</a:t>
            </a:r>
          </a:p>
          <a:p>
            <a:pPr lvl="1">
              <a:lnSpc>
                <a:spcPct val="90000"/>
              </a:lnSpc>
            </a:pPr>
            <a:r>
              <a:rPr lang="en-US" sz="2000" dirty="0"/>
              <a:t>An endgame database for when only 5-6 pieces left</a:t>
            </a:r>
          </a:p>
          <a:p>
            <a:pPr lvl="1">
              <a:lnSpc>
                <a:spcPct val="90000"/>
              </a:lnSpc>
            </a:pPr>
            <a:r>
              <a:rPr lang="en-US" sz="2000" dirty="0"/>
              <a:t>A positional evaluation function with 8K parts and many parameters that were tuned by learning over thousands of Master games</a:t>
            </a:r>
            <a:endParaRPr lang="en-US" sz="2000" b="1" dirty="0">
              <a:hlinkClick r:id="rId3"/>
            </a:endParaRPr>
          </a:p>
        </p:txBody>
      </p:sp>
      <p:pic>
        <p:nvPicPr>
          <p:cNvPr id="46085" name="Picture 5" descr="Tic Tac Toe Game Tree"/>
          <p:cNvPicPr>
            <a:picLocks noChangeAspect="1" noChangeArrowheads="1"/>
          </p:cNvPicPr>
          <p:nvPr/>
        </p:nvPicPr>
        <p:blipFill>
          <a:blip r:embed="rId4"/>
          <a:srcRect/>
          <a:stretch>
            <a:fillRect/>
          </a:stretch>
        </p:blipFill>
        <p:spPr bwMode="auto">
          <a:xfrm>
            <a:off x="6835118" y="1810161"/>
            <a:ext cx="2038841" cy="1350482"/>
          </a:xfrm>
          <a:prstGeom prst="rect">
            <a:avLst/>
          </a:prstGeom>
          <a:noFill/>
        </p:spPr>
      </p:pic>
      <p:pic>
        <p:nvPicPr>
          <p:cNvPr id="46086" name="Picture 6"/>
          <p:cNvPicPr>
            <a:picLocks noChangeAspect="1" noChangeArrowheads="1"/>
          </p:cNvPicPr>
          <p:nvPr/>
        </p:nvPicPr>
        <p:blipFill>
          <a:blip r:embed="rId5"/>
          <a:srcRect/>
          <a:stretch>
            <a:fillRect/>
          </a:stretch>
        </p:blipFill>
        <p:spPr bwMode="auto">
          <a:xfrm>
            <a:off x="6835118" y="110144"/>
            <a:ext cx="2070735" cy="1553052"/>
          </a:xfrm>
          <a:prstGeom prst="rect">
            <a:avLst/>
          </a:prstGeom>
          <a:noFill/>
          <a:ln w="9525">
            <a:noFill/>
            <a:miter lim="800000"/>
            <a:headEnd/>
            <a:tailEnd/>
          </a:ln>
          <a:effectLst/>
        </p:spPr>
      </p:pic>
    </p:spTree>
    <p:extLst>
      <p:ext uri="{BB962C8B-B14F-4D97-AF65-F5344CB8AC3E}">
        <p14:creationId xmlns:p14="http://schemas.microsoft.com/office/powerpoint/2010/main" val="336137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60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6083">
                                            <p:txEl>
                                              <p:pRg st="2" end="2"/>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60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46083">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499"/>
                                          </p:stCondLst>
                                        </p:cTn>
                                        <p:tgtEl>
                                          <p:spTgt spid="46083">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499"/>
                                          </p:stCondLst>
                                        </p:cTn>
                                        <p:tgtEl>
                                          <p:spTgt spid="46083">
                                            <p:txEl>
                                              <p:pRg st="5" end="5"/>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460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608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608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608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460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85800" y="-372979"/>
            <a:ext cx="7772400" cy="1143000"/>
          </a:xfrm>
        </p:spPr>
        <p:txBody>
          <a:bodyPr/>
          <a:lstStyle/>
          <a:p>
            <a:pPr eaLnBrk="1" hangingPunct="1">
              <a:defRPr/>
            </a:pPr>
            <a:r>
              <a:rPr lang="en-US" dirty="0">
                <a:cs typeface="+mj-cs"/>
              </a:rPr>
              <a:t>First </a:t>
            </a:r>
            <a:r>
              <a:rPr lang="en-US" dirty="0" err="1">
                <a:cs typeface="+mj-cs"/>
              </a:rPr>
              <a:t>RoboCup</a:t>
            </a:r>
            <a:r>
              <a:rPr lang="en-US" dirty="0">
                <a:cs typeface="+mj-cs"/>
              </a:rPr>
              <a:t>  (1997)</a:t>
            </a:r>
          </a:p>
        </p:txBody>
      </p:sp>
      <p:pic>
        <p:nvPicPr>
          <p:cNvPr id="3" name="Picture 2">
            <a:extLst>
              <a:ext uri="{FF2B5EF4-FFF2-40B4-BE49-F238E27FC236}">
                <a16:creationId xmlns:a16="http://schemas.microsoft.com/office/drawing/2014/main" id="{ECC95A3E-582B-C543-8FFD-97A6E6B9F305}"/>
              </a:ext>
            </a:extLst>
          </p:cNvPr>
          <p:cNvPicPr>
            <a:picLocks noChangeAspect="1"/>
          </p:cNvPicPr>
          <p:nvPr/>
        </p:nvPicPr>
        <p:blipFill>
          <a:blip r:embed="rId5"/>
          <a:stretch>
            <a:fillRect/>
          </a:stretch>
        </p:blipFill>
        <p:spPr>
          <a:xfrm>
            <a:off x="628650" y="770021"/>
            <a:ext cx="7886700" cy="5905500"/>
          </a:xfrm>
          <a:prstGeom prst="rect">
            <a:avLst/>
          </a:prstGeom>
        </p:spPr>
      </p:pic>
      <p:pic>
        <p:nvPicPr>
          <p:cNvPr id="2" name="robocup-cn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8000" y="390939"/>
            <a:ext cx="8128000" cy="6096000"/>
          </a:xfrm>
          <a:prstGeom prst="rect">
            <a:avLst/>
          </a:prstGeom>
        </p:spPr>
      </p:pic>
    </p:spTree>
    <p:extLst>
      <p:ext uri="{BB962C8B-B14F-4D97-AF65-F5344CB8AC3E}">
        <p14:creationId xmlns:p14="http://schemas.microsoft.com/office/powerpoint/2010/main" val="38311152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wk2-F17</Template>
  <TotalTime>8506</TotalTime>
  <Words>1468</Words>
  <Application>Microsoft Macintosh PowerPoint</Application>
  <PresentationFormat>On-screen Show (4:3)</PresentationFormat>
  <Paragraphs>199</Paragraphs>
  <Slides>28</Slides>
  <Notes>15</Notes>
  <HiddenSlides>0</HiddenSlides>
  <MMClips>3</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36" baseType="lpstr">
      <vt:lpstr>Arial</vt:lpstr>
      <vt:lpstr>Arial Black</vt:lpstr>
      <vt:lpstr>Calibri</vt:lpstr>
      <vt:lpstr>Tahoma</vt:lpstr>
      <vt:lpstr>Times New Roman</vt:lpstr>
      <vt:lpstr>Essential</vt:lpstr>
      <vt:lpstr>Photo Editor Photo</vt:lpstr>
      <vt:lpstr>Bitmap Image</vt:lpstr>
      <vt:lpstr>Discussion Section (Week 1)</vt:lpstr>
      <vt:lpstr>Outline</vt:lpstr>
      <vt:lpstr>USC Polymorphic Robotics Lab  http://www.isi.edu/robots</vt:lpstr>
      <vt:lpstr>Surprise-Based Learning</vt:lpstr>
      <vt:lpstr>CS561: Artificial Intelligence</vt:lpstr>
      <vt:lpstr>CS561: Artificial Intelligence</vt:lpstr>
      <vt:lpstr>AI success: Deep Blue</vt:lpstr>
      <vt:lpstr>Deep Blue Combined</vt:lpstr>
      <vt:lpstr>First RoboCup  (1997)</vt:lpstr>
      <vt:lpstr>Sony Aibo Robot Dog League</vt:lpstr>
      <vt:lpstr>PowerPoint Presentation</vt:lpstr>
      <vt:lpstr>PowerPoint Presentation</vt:lpstr>
      <vt:lpstr>DARPA Urban Challenge (2007)</vt:lpstr>
      <vt:lpstr>Self-Driving Car</vt:lpstr>
      <vt:lpstr>PowerPoint Presentation</vt:lpstr>
      <vt:lpstr>USC Self-Reconfigurable SuperBot</vt:lpstr>
      <vt:lpstr>SuperBot Vision for Space Modular, Multifunction, Self-Reconfiguration</vt:lpstr>
      <vt:lpstr>USC Self-Reconfigurable “SuperBot”</vt:lpstr>
      <vt:lpstr>Agent Environment interactions</vt:lpstr>
      <vt:lpstr>Please consider</vt:lpstr>
      <vt:lpstr>What is AI?</vt:lpstr>
      <vt:lpstr>Eugene Goostman – Turing Test 2014</vt:lpstr>
      <vt:lpstr>Mitsuku – 2013 Loebener Winner</vt:lpstr>
      <vt:lpstr>Major issues for AI Applications</vt:lpstr>
      <vt:lpstr>Is AI science or engineering? </vt:lpstr>
      <vt:lpstr>ALPha Zero </vt:lpstr>
      <vt:lpstr>What you should know</vt:lpstr>
      <vt:lpstr>Want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Week1 CSCI561 Discussion</dc:title>
  <dc:creator>Sheila Tejada</dc:creator>
  <cp:lastModifiedBy>Wei-Min Shen</cp:lastModifiedBy>
  <cp:revision>114</cp:revision>
  <dcterms:created xsi:type="dcterms:W3CDTF">2014-08-23T20:52:29Z</dcterms:created>
  <dcterms:modified xsi:type="dcterms:W3CDTF">2022-01-11T20:37:04Z</dcterms:modified>
</cp:coreProperties>
</file>